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4" r:id="rId8"/>
    <p:sldId id="265" r:id="rId9"/>
    <p:sldId id="270" r:id="rId10"/>
    <p:sldId id="271" r:id="rId11"/>
    <p:sldId id="272" r:id="rId12"/>
    <p:sldId id="273" r:id="rId13"/>
    <p:sldId id="275" r:id="rId14"/>
    <p:sldId id="274" r:id="rId15"/>
    <p:sldId id="278" r:id="rId16"/>
    <p:sldId id="276" r:id="rId17"/>
    <p:sldId id="277" r:id="rId18"/>
    <p:sldId id="279" r:id="rId19"/>
    <p:sldId id="268" r:id="rId20"/>
    <p:sldId id="280" r:id="rId21"/>
    <p:sldId id="269" r:id="rId22"/>
    <p:sldId id="281" r:id="rId23"/>
    <p:sldId id="282" r:id="rId24"/>
    <p:sldId id="283" r:id="rId25"/>
    <p:sldId id="263" r:id="rId26"/>
    <p:sldId id="262" r:id="rId27"/>
    <p:sldId id="266" r:id="rId28"/>
    <p:sldId id="267"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60" autoAdjust="0"/>
    <p:restoredTop sz="94660"/>
  </p:normalViewPr>
  <p:slideViewPr>
    <p:cSldViewPr snapToGrid="0">
      <p:cViewPr varScale="1">
        <p:scale>
          <a:sx n="67" d="100"/>
          <a:sy n="67" d="100"/>
        </p:scale>
        <p:origin x="66" y="2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636387-7535-4AB7-AD4B-B36A5EFA3C26}"/>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E90357FD-ADF2-4430-9C73-2A40F29B45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9378B9E-7784-452C-8509-3A86DDBBBE4E}"/>
              </a:ext>
            </a:extLst>
          </p:cNvPr>
          <p:cNvSpPr>
            <a:spLocks noGrp="1"/>
          </p:cNvSpPr>
          <p:nvPr>
            <p:ph type="dt" sz="half" idx="10"/>
          </p:nvPr>
        </p:nvSpPr>
        <p:spPr/>
        <p:txBody>
          <a:bodyPr/>
          <a:lstStyle/>
          <a:p>
            <a:fld id="{40A4B19E-7DAD-48DD-B2DB-6FD74B1B5F60}" type="datetimeFigureOut">
              <a:rPr lang="ru-RU" smtClean="0"/>
              <a:pPr/>
              <a:t>27.09.2021</a:t>
            </a:fld>
            <a:endParaRPr lang="ru-RU"/>
          </a:p>
        </p:txBody>
      </p:sp>
      <p:sp>
        <p:nvSpPr>
          <p:cNvPr id="5" name="Нижний колонтитул 4">
            <a:extLst>
              <a:ext uri="{FF2B5EF4-FFF2-40B4-BE49-F238E27FC236}">
                <a16:creationId xmlns:a16="http://schemas.microsoft.com/office/drawing/2014/main" id="{2A6D6460-778E-4D57-9B8E-C341C432F0B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C32F710-BBFB-433C-87FE-4DA0BA21BF3E}"/>
              </a:ext>
            </a:extLst>
          </p:cNvPr>
          <p:cNvSpPr>
            <a:spLocks noGrp="1"/>
          </p:cNvSpPr>
          <p:nvPr>
            <p:ph type="sldNum" sz="quarter" idx="12"/>
          </p:nvPr>
        </p:nvSpPr>
        <p:spPr/>
        <p:txBody>
          <a:bodyPr/>
          <a:lstStyle/>
          <a:p>
            <a:fld id="{2F711CF7-EA68-48B1-B389-14A0D02EEB0E}" type="slidenum">
              <a:rPr lang="ru-RU" smtClean="0"/>
              <a:pPr/>
              <a:t>‹#›</a:t>
            </a:fld>
            <a:endParaRPr lang="ru-RU"/>
          </a:p>
        </p:txBody>
      </p:sp>
    </p:spTree>
    <p:extLst>
      <p:ext uri="{BB962C8B-B14F-4D97-AF65-F5344CB8AC3E}">
        <p14:creationId xmlns:p14="http://schemas.microsoft.com/office/powerpoint/2010/main" val="3983709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AA50FC-CA76-4ACE-B657-0895452F2EE4}"/>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3BFCFE89-1365-4E6F-83CD-F07F644641E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7D649BF-C530-4623-8AD4-8585044193A7}"/>
              </a:ext>
            </a:extLst>
          </p:cNvPr>
          <p:cNvSpPr>
            <a:spLocks noGrp="1"/>
          </p:cNvSpPr>
          <p:nvPr>
            <p:ph type="dt" sz="half" idx="10"/>
          </p:nvPr>
        </p:nvSpPr>
        <p:spPr/>
        <p:txBody>
          <a:bodyPr/>
          <a:lstStyle/>
          <a:p>
            <a:fld id="{40A4B19E-7DAD-48DD-B2DB-6FD74B1B5F60}" type="datetimeFigureOut">
              <a:rPr lang="ru-RU" smtClean="0"/>
              <a:pPr/>
              <a:t>27.09.2021</a:t>
            </a:fld>
            <a:endParaRPr lang="ru-RU"/>
          </a:p>
        </p:txBody>
      </p:sp>
      <p:sp>
        <p:nvSpPr>
          <p:cNvPr id="5" name="Нижний колонтитул 4">
            <a:extLst>
              <a:ext uri="{FF2B5EF4-FFF2-40B4-BE49-F238E27FC236}">
                <a16:creationId xmlns:a16="http://schemas.microsoft.com/office/drawing/2014/main" id="{D3B24453-01D2-4CF3-A471-7E69A9179A3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5E269C3-DF47-4CA4-9C63-6967ACC3C31E}"/>
              </a:ext>
            </a:extLst>
          </p:cNvPr>
          <p:cNvSpPr>
            <a:spLocks noGrp="1"/>
          </p:cNvSpPr>
          <p:nvPr>
            <p:ph type="sldNum" sz="quarter" idx="12"/>
          </p:nvPr>
        </p:nvSpPr>
        <p:spPr/>
        <p:txBody>
          <a:bodyPr/>
          <a:lstStyle/>
          <a:p>
            <a:fld id="{2F711CF7-EA68-48B1-B389-14A0D02EEB0E}" type="slidenum">
              <a:rPr lang="ru-RU" smtClean="0"/>
              <a:pPr/>
              <a:t>‹#›</a:t>
            </a:fld>
            <a:endParaRPr lang="ru-RU"/>
          </a:p>
        </p:txBody>
      </p:sp>
    </p:spTree>
    <p:extLst>
      <p:ext uri="{BB962C8B-B14F-4D97-AF65-F5344CB8AC3E}">
        <p14:creationId xmlns:p14="http://schemas.microsoft.com/office/powerpoint/2010/main" val="1417320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599FB68-844E-4358-BF81-89F277256766}"/>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8ADF6956-EFF4-4C7D-AB89-BB1DCDC7482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F912BC8-268D-44CE-99EC-221E6D688BCB}"/>
              </a:ext>
            </a:extLst>
          </p:cNvPr>
          <p:cNvSpPr>
            <a:spLocks noGrp="1"/>
          </p:cNvSpPr>
          <p:nvPr>
            <p:ph type="dt" sz="half" idx="10"/>
          </p:nvPr>
        </p:nvSpPr>
        <p:spPr/>
        <p:txBody>
          <a:bodyPr/>
          <a:lstStyle/>
          <a:p>
            <a:fld id="{40A4B19E-7DAD-48DD-B2DB-6FD74B1B5F60}" type="datetimeFigureOut">
              <a:rPr lang="ru-RU" smtClean="0"/>
              <a:pPr/>
              <a:t>27.09.2021</a:t>
            </a:fld>
            <a:endParaRPr lang="ru-RU"/>
          </a:p>
        </p:txBody>
      </p:sp>
      <p:sp>
        <p:nvSpPr>
          <p:cNvPr id="5" name="Нижний колонтитул 4">
            <a:extLst>
              <a:ext uri="{FF2B5EF4-FFF2-40B4-BE49-F238E27FC236}">
                <a16:creationId xmlns:a16="http://schemas.microsoft.com/office/drawing/2014/main" id="{E3E3D1BC-6A3F-45ED-B4BB-E0A7C367D87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A35692F-0DC2-4130-B2BF-173025F9E464}"/>
              </a:ext>
            </a:extLst>
          </p:cNvPr>
          <p:cNvSpPr>
            <a:spLocks noGrp="1"/>
          </p:cNvSpPr>
          <p:nvPr>
            <p:ph type="sldNum" sz="quarter" idx="12"/>
          </p:nvPr>
        </p:nvSpPr>
        <p:spPr/>
        <p:txBody>
          <a:bodyPr/>
          <a:lstStyle/>
          <a:p>
            <a:fld id="{2F711CF7-EA68-48B1-B389-14A0D02EEB0E}" type="slidenum">
              <a:rPr lang="ru-RU" smtClean="0"/>
              <a:pPr/>
              <a:t>‹#›</a:t>
            </a:fld>
            <a:endParaRPr lang="ru-RU"/>
          </a:p>
        </p:txBody>
      </p:sp>
    </p:spTree>
    <p:extLst>
      <p:ext uri="{BB962C8B-B14F-4D97-AF65-F5344CB8AC3E}">
        <p14:creationId xmlns:p14="http://schemas.microsoft.com/office/powerpoint/2010/main" val="863833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307DC2-62B3-4AF3-94B0-6159F3D6F9B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9FB2A45B-1BC5-474A-BB9D-2CD27532A0CD}"/>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0104390-2E78-4011-ACCB-2BC30246413D}"/>
              </a:ext>
            </a:extLst>
          </p:cNvPr>
          <p:cNvSpPr>
            <a:spLocks noGrp="1"/>
          </p:cNvSpPr>
          <p:nvPr>
            <p:ph type="dt" sz="half" idx="10"/>
          </p:nvPr>
        </p:nvSpPr>
        <p:spPr/>
        <p:txBody>
          <a:bodyPr/>
          <a:lstStyle/>
          <a:p>
            <a:fld id="{40A4B19E-7DAD-48DD-B2DB-6FD74B1B5F60}" type="datetimeFigureOut">
              <a:rPr lang="ru-RU" smtClean="0"/>
              <a:pPr/>
              <a:t>27.09.2021</a:t>
            </a:fld>
            <a:endParaRPr lang="ru-RU"/>
          </a:p>
        </p:txBody>
      </p:sp>
      <p:sp>
        <p:nvSpPr>
          <p:cNvPr id="5" name="Нижний колонтитул 4">
            <a:extLst>
              <a:ext uri="{FF2B5EF4-FFF2-40B4-BE49-F238E27FC236}">
                <a16:creationId xmlns:a16="http://schemas.microsoft.com/office/drawing/2014/main" id="{DA30C1FA-8BEF-4F76-B90E-6AEAE52627D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5849204-EB62-4677-B98D-3A57C068D455}"/>
              </a:ext>
            </a:extLst>
          </p:cNvPr>
          <p:cNvSpPr>
            <a:spLocks noGrp="1"/>
          </p:cNvSpPr>
          <p:nvPr>
            <p:ph type="sldNum" sz="quarter" idx="12"/>
          </p:nvPr>
        </p:nvSpPr>
        <p:spPr/>
        <p:txBody>
          <a:bodyPr/>
          <a:lstStyle/>
          <a:p>
            <a:fld id="{2F711CF7-EA68-48B1-B389-14A0D02EEB0E}" type="slidenum">
              <a:rPr lang="ru-RU" smtClean="0"/>
              <a:pPr/>
              <a:t>‹#›</a:t>
            </a:fld>
            <a:endParaRPr lang="ru-RU"/>
          </a:p>
        </p:txBody>
      </p:sp>
    </p:spTree>
    <p:extLst>
      <p:ext uri="{BB962C8B-B14F-4D97-AF65-F5344CB8AC3E}">
        <p14:creationId xmlns:p14="http://schemas.microsoft.com/office/powerpoint/2010/main" val="1952811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161F1A-DCF3-47F8-9F0A-8FB61DCF4AC9}"/>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63D3F30F-F607-41F3-827B-E52F6D4D06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3391FCE-4B52-49A8-94ED-12B5C53843FA}"/>
              </a:ext>
            </a:extLst>
          </p:cNvPr>
          <p:cNvSpPr>
            <a:spLocks noGrp="1"/>
          </p:cNvSpPr>
          <p:nvPr>
            <p:ph type="dt" sz="half" idx="10"/>
          </p:nvPr>
        </p:nvSpPr>
        <p:spPr/>
        <p:txBody>
          <a:bodyPr/>
          <a:lstStyle/>
          <a:p>
            <a:fld id="{40A4B19E-7DAD-48DD-B2DB-6FD74B1B5F60}" type="datetimeFigureOut">
              <a:rPr lang="ru-RU" smtClean="0"/>
              <a:pPr/>
              <a:t>27.09.2021</a:t>
            </a:fld>
            <a:endParaRPr lang="ru-RU"/>
          </a:p>
        </p:txBody>
      </p:sp>
      <p:sp>
        <p:nvSpPr>
          <p:cNvPr id="5" name="Нижний колонтитул 4">
            <a:extLst>
              <a:ext uri="{FF2B5EF4-FFF2-40B4-BE49-F238E27FC236}">
                <a16:creationId xmlns:a16="http://schemas.microsoft.com/office/drawing/2014/main" id="{E42DF8E0-8293-449C-9421-1A00856CBB2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338F404-46D1-40B3-96BD-5A2698C8598A}"/>
              </a:ext>
            </a:extLst>
          </p:cNvPr>
          <p:cNvSpPr>
            <a:spLocks noGrp="1"/>
          </p:cNvSpPr>
          <p:nvPr>
            <p:ph type="sldNum" sz="quarter" idx="12"/>
          </p:nvPr>
        </p:nvSpPr>
        <p:spPr/>
        <p:txBody>
          <a:bodyPr/>
          <a:lstStyle/>
          <a:p>
            <a:fld id="{2F711CF7-EA68-48B1-B389-14A0D02EEB0E}" type="slidenum">
              <a:rPr lang="ru-RU" smtClean="0"/>
              <a:pPr/>
              <a:t>‹#›</a:t>
            </a:fld>
            <a:endParaRPr lang="ru-RU"/>
          </a:p>
        </p:txBody>
      </p:sp>
    </p:spTree>
    <p:extLst>
      <p:ext uri="{BB962C8B-B14F-4D97-AF65-F5344CB8AC3E}">
        <p14:creationId xmlns:p14="http://schemas.microsoft.com/office/powerpoint/2010/main" val="3996775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88A4BD-DCE1-4E30-B965-8AC731B107E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D54AF18-2A9A-4F5F-A751-8BEB32B58CA7}"/>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49FA8E3-377E-4463-865B-76D44C767FE5}"/>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F8537CF7-D87A-4169-B61B-56BD2D6B341B}"/>
              </a:ext>
            </a:extLst>
          </p:cNvPr>
          <p:cNvSpPr>
            <a:spLocks noGrp="1"/>
          </p:cNvSpPr>
          <p:nvPr>
            <p:ph type="dt" sz="half" idx="10"/>
          </p:nvPr>
        </p:nvSpPr>
        <p:spPr/>
        <p:txBody>
          <a:bodyPr/>
          <a:lstStyle/>
          <a:p>
            <a:fld id="{40A4B19E-7DAD-48DD-B2DB-6FD74B1B5F60}" type="datetimeFigureOut">
              <a:rPr lang="ru-RU" smtClean="0"/>
              <a:pPr/>
              <a:t>27.09.2021</a:t>
            </a:fld>
            <a:endParaRPr lang="ru-RU"/>
          </a:p>
        </p:txBody>
      </p:sp>
      <p:sp>
        <p:nvSpPr>
          <p:cNvPr id="6" name="Нижний колонтитул 5">
            <a:extLst>
              <a:ext uri="{FF2B5EF4-FFF2-40B4-BE49-F238E27FC236}">
                <a16:creationId xmlns:a16="http://schemas.microsoft.com/office/drawing/2014/main" id="{61E64B9B-15FF-44FA-B565-36B0EE25C32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5ED9411-507B-4079-98F7-360000AFB9FC}"/>
              </a:ext>
            </a:extLst>
          </p:cNvPr>
          <p:cNvSpPr>
            <a:spLocks noGrp="1"/>
          </p:cNvSpPr>
          <p:nvPr>
            <p:ph type="sldNum" sz="quarter" idx="12"/>
          </p:nvPr>
        </p:nvSpPr>
        <p:spPr/>
        <p:txBody>
          <a:bodyPr/>
          <a:lstStyle/>
          <a:p>
            <a:fld id="{2F711CF7-EA68-48B1-B389-14A0D02EEB0E}" type="slidenum">
              <a:rPr lang="ru-RU" smtClean="0"/>
              <a:pPr/>
              <a:t>‹#›</a:t>
            </a:fld>
            <a:endParaRPr lang="ru-RU"/>
          </a:p>
        </p:txBody>
      </p:sp>
    </p:spTree>
    <p:extLst>
      <p:ext uri="{BB962C8B-B14F-4D97-AF65-F5344CB8AC3E}">
        <p14:creationId xmlns:p14="http://schemas.microsoft.com/office/powerpoint/2010/main" val="2242204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6CA8FD-FA78-4013-BD42-3DBBB565BBB6}"/>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3A8694D6-4DBB-4FD0-AB1B-E4A0B8BD57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C212F69-539C-4279-9380-9A408E719DEC}"/>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C207B9E4-683F-4CF5-90FD-8C2C3D161A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E48C7F0C-3749-476B-94A2-D952EDD60E18}"/>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AE4ABA4-757D-449C-82B3-BFCCAD1D73C8}"/>
              </a:ext>
            </a:extLst>
          </p:cNvPr>
          <p:cNvSpPr>
            <a:spLocks noGrp="1"/>
          </p:cNvSpPr>
          <p:nvPr>
            <p:ph type="dt" sz="half" idx="10"/>
          </p:nvPr>
        </p:nvSpPr>
        <p:spPr/>
        <p:txBody>
          <a:bodyPr/>
          <a:lstStyle/>
          <a:p>
            <a:fld id="{40A4B19E-7DAD-48DD-B2DB-6FD74B1B5F60}" type="datetimeFigureOut">
              <a:rPr lang="ru-RU" smtClean="0"/>
              <a:pPr/>
              <a:t>27.09.2021</a:t>
            </a:fld>
            <a:endParaRPr lang="ru-RU"/>
          </a:p>
        </p:txBody>
      </p:sp>
      <p:sp>
        <p:nvSpPr>
          <p:cNvPr id="8" name="Нижний колонтитул 7">
            <a:extLst>
              <a:ext uri="{FF2B5EF4-FFF2-40B4-BE49-F238E27FC236}">
                <a16:creationId xmlns:a16="http://schemas.microsoft.com/office/drawing/2014/main" id="{B44C6CA0-E325-40D2-86D8-F89B840E4CD3}"/>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A8979463-04CD-4041-8DCB-8B7E72B5932D}"/>
              </a:ext>
            </a:extLst>
          </p:cNvPr>
          <p:cNvSpPr>
            <a:spLocks noGrp="1"/>
          </p:cNvSpPr>
          <p:nvPr>
            <p:ph type="sldNum" sz="quarter" idx="12"/>
          </p:nvPr>
        </p:nvSpPr>
        <p:spPr/>
        <p:txBody>
          <a:bodyPr/>
          <a:lstStyle/>
          <a:p>
            <a:fld id="{2F711CF7-EA68-48B1-B389-14A0D02EEB0E}" type="slidenum">
              <a:rPr lang="ru-RU" smtClean="0"/>
              <a:pPr/>
              <a:t>‹#›</a:t>
            </a:fld>
            <a:endParaRPr lang="ru-RU"/>
          </a:p>
        </p:txBody>
      </p:sp>
    </p:spTree>
    <p:extLst>
      <p:ext uri="{BB962C8B-B14F-4D97-AF65-F5344CB8AC3E}">
        <p14:creationId xmlns:p14="http://schemas.microsoft.com/office/powerpoint/2010/main" val="369299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B234AB-E9FE-4E62-AEE2-C6D9EE20FA0B}"/>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A0006BD-0AEB-47CF-B098-1ED6D2552B17}"/>
              </a:ext>
            </a:extLst>
          </p:cNvPr>
          <p:cNvSpPr>
            <a:spLocks noGrp="1"/>
          </p:cNvSpPr>
          <p:nvPr>
            <p:ph type="dt" sz="half" idx="10"/>
          </p:nvPr>
        </p:nvSpPr>
        <p:spPr/>
        <p:txBody>
          <a:bodyPr/>
          <a:lstStyle/>
          <a:p>
            <a:fld id="{40A4B19E-7DAD-48DD-B2DB-6FD74B1B5F60}" type="datetimeFigureOut">
              <a:rPr lang="ru-RU" smtClean="0"/>
              <a:pPr/>
              <a:t>27.09.2021</a:t>
            </a:fld>
            <a:endParaRPr lang="ru-RU"/>
          </a:p>
        </p:txBody>
      </p:sp>
      <p:sp>
        <p:nvSpPr>
          <p:cNvPr id="4" name="Нижний колонтитул 3">
            <a:extLst>
              <a:ext uri="{FF2B5EF4-FFF2-40B4-BE49-F238E27FC236}">
                <a16:creationId xmlns:a16="http://schemas.microsoft.com/office/drawing/2014/main" id="{BF8787A7-E261-47BC-A6D8-40DDC1E94CE1}"/>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EDB59314-E2C4-419E-AD48-3483F7C4D790}"/>
              </a:ext>
            </a:extLst>
          </p:cNvPr>
          <p:cNvSpPr>
            <a:spLocks noGrp="1"/>
          </p:cNvSpPr>
          <p:nvPr>
            <p:ph type="sldNum" sz="quarter" idx="12"/>
          </p:nvPr>
        </p:nvSpPr>
        <p:spPr/>
        <p:txBody>
          <a:bodyPr/>
          <a:lstStyle/>
          <a:p>
            <a:fld id="{2F711CF7-EA68-48B1-B389-14A0D02EEB0E}" type="slidenum">
              <a:rPr lang="ru-RU" smtClean="0"/>
              <a:pPr/>
              <a:t>‹#›</a:t>
            </a:fld>
            <a:endParaRPr lang="ru-RU"/>
          </a:p>
        </p:txBody>
      </p:sp>
    </p:spTree>
    <p:extLst>
      <p:ext uri="{BB962C8B-B14F-4D97-AF65-F5344CB8AC3E}">
        <p14:creationId xmlns:p14="http://schemas.microsoft.com/office/powerpoint/2010/main" val="3633828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9D7CA43-B7FA-444D-BBA2-B7D1E4977360}"/>
              </a:ext>
            </a:extLst>
          </p:cNvPr>
          <p:cNvSpPr>
            <a:spLocks noGrp="1"/>
          </p:cNvSpPr>
          <p:nvPr>
            <p:ph type="dt" sz="half" idx="10"/>
          </p:nvPr>
        </p:nvSpPr>
        <p:spPr/>
        <p:txBody>
          <a:bodyPr/>
          <a:lstStyle/>
          <a:p>
            <a:fld id="{40A4B19E-7DAD-48DD-B2DB-6FD74B1B5F60}" type="datetimeFigureOut">
              <a:rPr lang="ru-RU" smtClean="0"/>
              <a:pPr/>
              <a:t>27.09.2021</a:t>
            </a:fld>
            <a:endParaRPr lang="ru-RU"/>
          </a:p>
        </p:txBody>
      </p:sp>
      <p:sp>
        <p:nvSpPr>
          <p:cNvPr id="3" name="Нижний колонтитул 2">
            <a:extLst>
              <a:ext uri="{FF2B5EF4-FFF2-40B4-BE49-F238E27FC236}">
                <a16:creationId xmlns:a16="http://schemas.microsoft.com/office/drawing/2014/main" id="{FEAD9078-A205-462C-9762-BC4152ED2E71}"/>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5C2FB2D9-A037-4DEA-A681-FD79FA8F1151}"/>
              </a:ext>
            </a:extLst>
          </p:cNvPr>
          <p:cNvSpPr>
            <a:spLocks noGrp="1"/>
          </p:cNvSpPr>
          <p:nvPr>
            <p:ph type="sldNum" sz="quarter" idx="12"/>
          </p:nvPr>
        </p:nvSpPr>
        <p:spPr/>
        <p:txBody>
          <a:bodyPr/>
          <a:lstStyle/>
          <a:p>
            <a:fld id="{2F711CF7-EA68-48B1-B389-14A0D02EEB0E}" type="slidenum">
              <a:rPr lang="ru-RU" smtClean="0"/>
              <a:pPr/>
              <a:t>‹#›</a:t>
            </a:fld>
            <a:endParaRPr lang="ru-RU"/>
          </a:p>
        </p:txBody>
      </p:sp>
    </p:spTree>
    <p:extLst>
      <p:ext uri="{BB962C8B-B14F-4D97-AF65-F5344CB8AC3E}">
        <p14:creationId xmlns:p14="http://schemas.microsoft.com/office/powerpoint/2010/main" val="1848051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8DF02E-B607-4B4E-A7A9-BF4108205DF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32521D95-9A35-4C9A-8C8E-B817D61D7B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C2D98615-DB18-4525-80DC-A417D4356C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FAF78C69-CDFA-4031-B843-605BAB58B009}"/>
              </a:ext>
            </a:extLst>
          </p:cNvPr>
          <p:cNvSpPr>
            <a:spLocks noGrp="1"/>
          </p:cNvSpPr>
          <p:nvPr>
            <p:ph type="dt" sz="half" idx="10"/>
          </p:nvPr>
        </p:nvSpPr>
        <p:spPr/>
        <p:txBody>
          <a:bodyPr/>
          <a:lstStyle/>
          <a:p>
            <a:fld id="{40A4B19E-7DAD-48DD-B2DB-6FD74B1B5F60}" type="datetimeFigureOut">
              <a:rPr lang="ru-RU" smtClean="0"/>
              <a:pPr/>
              <a:t>27.09.2021</a:t>
            </a:fld>
            <a:endParaRPr lang="ru-RU"/>
          </a:p>
        </p:txBody>
      </p:sp>
      <p:sp>
        <p:nvSpPr>
          <p:cNvPr id="6" name="Нижний колонтитул 5">
            <a:extLst>
              <a:ext uri="{FF2B5EF4-FFF2-40B4-BE49-F238E27FC236}">
                <a16:creationId xmlns:a16="http://schemas.microsoft.com/office/drawing/2014/main" id="{5BB09E4D-73DB-45A1-8738-96AAF20354E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6C17436-F9F3-4CF7-9296-81D744F9877B}"/>
              </a:ext>
            </a:extLst>
          </p:cNvPr>
          <p:cNvSpPr>
            <a:spLocks noGrp="1"/>
          </p:cNvSpPr>
          <p:nvPr>
            <p:ph type="sldNum" sz="quarter" idx="12"/>
          </p:nvPr>
        </p:nvSpPr>
        <p:spPr/>
        <p:txBody>
          <a:bodyPr/>
          <a:lstStyle/>
          <a:p>
            <a:fld id="{2F711CF7-EA68-48B1-B389-14A0D02EEB0E}" type="slidenum">
              <a:rPr lang="ru-RU" smtClean="0"/>
              <a:pPr/>
              <a:t>‹#›</a:t>
            </a:fld>
            <a:endParaRPr lang="ru-RU"/>
          </a:p>
        </p:txBody>
      </p:sp>
    </p:spTree>
    <p:extLst>
      <p:ext uri="{BB962C8B-B14F-4D97-AF65-F5344CB8AC3E}">
        <p14:creationId xmlns:p14="http://schemas.microsoft.com/office/powerpoint/2010/main" val="886036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483029-C8D2-4C28-9FCA-EF7B8D99664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0D76BFD-6412-468E-A24C-22A193203F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B2CE7ABB-0AD2-4317-AE01-40C4E0DAF1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8FD14B3-01FE-48CD-B576-7A3BB84BB8BE}"/>
              </a:ext>
            </a:extLst>
          </p:cNvPr>
          <p:cNvSpPr>
            <a:spLocks noGrp="1"/>
          </p:cNvSpPr>
          <p:nvPr>
            <p:ph type="dt" sz="half" idx="10"/>
          </p:nvPr>
        </p:nvSpPr>
        <p:spPr/>
        <p:txBody>
          <a:bodyPr/>
          <a:lstStyle/>
          <a:p>
            <a:fld id="{40A4B19E-7DAD-48DD-B2DB-6FD74B1B5F60}" type="datetimeFigureOut">
              <a:rPr lang="ru-RU" smtClean="0"/>
              <a:pPr/>
              <a:t>27.09.2021</a:t>
            </a:fld>
            <a:endParaRPr lang="ru-RU"/>
          </a:p>
        </p:txBody>
      </p:sp>
      <p:sp>
        <p:nvSpPr>
          <p:cNvPr id="6" name="Нижний колонтитул 5">
            <a:extLst>
              <a:ext uri="{FF2B5EF4-FFF2-40B4-BE49-F238E27FC236}">
                <a16:creationId xmlns:a16="http://schemas.microsoft.com/office/drawing/2014/main" id="{93429599-C21C-424F-A0BA-A9EFEC6F7CE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19084D1-0BF1-4B9F-91A5-CC974FF9FBBC}"/>
              </a:ext>
            </a:extLst>
          </p:cNvPr>
          <p:cNvSpPr>
            <a:spLocks noGrp="1"/>
          </p:cNvSpPr>
          <p:nvPr>
            <p:ph type="sldNum" sz="quarter" idx="12"/>
          </p:nvPr>
        </p:nvSpPr>
        <p:spPr/>
        <p:txBody>
          <a:bodyPr/>
          <a:lstStyle/>
          <a:p>
            <a:fld id="{2F711CF7-EA68-48B1-B389-14A0D02EEB0E}" type="slidenum">
              <a:rPr lang="ru-RU" smtClean="0"/>
              <a:pPr/>
              <a:t>‹#›</a:t>
            </a:fld>
            <a:endParaRPr lang="ru-RU"/>
          </a:p>
        </p:txBody>
      </p:sp>
    </p:spTree>
    <p:extLst>
      <p:ext uri="{BB962C8B-B14F-4D97-AF65-F5344CB8AC3E}">
        <p14:creationId xmlns:p14="http://schemas.microsoft.com/office/powerpoint/2010/main" val="3529884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D70038-71DE-4888-8C86-FF52435A48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CC78F73A-8AEF-41E3-B8CB-8C327DCCC0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A850B5A-B566-4C56-A6F3-93C9BE769B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A4B19E-7DAD-48DD-B2DB-6FD74B1B5F60}" type="datetimeFigureOut">
              <a:rPr lang="ru-RU" smtClean="0"/>
              <a:pPr/>
              <a:t>27.09.2021</a:t>
            </a:fld>
            <a:endParaRPr lang="ru-RU"/>
          </a:p>
        </p:txBody>
      </p:sp>
      <p:sp>
        <p:nvSpPr>
          <p:cNvPr id="5" name="Нижний колонтитул 4">
            <a:extLst>
              <a:ext uri="{FF2B5EF4-FFF2-40B4-BE49-F238E27FC236}">
                <a16:creationId xmlns:a16="http://schemas.microsoft.com/office/drawing/2014/main" id="{CCF8A29E-9383-4CEF-A854-D2A5D6E531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E570F9F-D41B-4518-8814-B8B743AF5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711CF7-EA68-48B1-B389-14A0D02EEB0E}" type="slidenum">
              <a:rPr lang="ru-RU" smtClean="0"/>
              <a:pPr/>
              <a:t>‹#›</a:t>
            </a:fld>
            <a:endParaRPr lang="ru-RU"/>
          </a:p>
        </p:txBody>
      </p:sp>
    </p:spTree>
    <p:extLst>
      <p:ext uri="{BB962C8B-B14F-4D97-AF65-F5344CB8AC3E}">
        <p14:creationId xmlns:p14="http://schemas.microsoft.com/office/powerpoint/2010/main" val="1662749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ru.wikipedia.org/wiki/%D0%9F%D0%B0%D1%80%D0%B0%D0%B4%D0%BE%D0%BA%D1%81_%D0%A4%D0%B5%D1%80%D0%BC%D0%B8" TargetMode="External"/><Relationship Id="rId2" Type="http://schemas.openxmlformats.org/officeDocument/2006/relationships/hyperlink" Target="https://ru.wikipedia.org/wiki/%D0%A3%D1%80%D0%B0%D0%B2%D0%BD%D0%B5%D0%BD%D0%B8%D0%B5_%D0%94%D1%80%D0%B5%D0%B9%D0%BA%D0%B0" TargetMode="External"/><Relationship Id="rId1" Type="http://schemas.openxmlformats.org/officeDocument/2006/relationships/slideLayout" Target="../slideLayouts/slideLayout2.xml"/><Relationship Id="rId5" Type="http://schemas.openxmlformats.org/officeDocument/2006/relationships/hyperlink" Target="https://ru.wikipedia.org/wiki/SETI@home"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ndex.php?title=Parkes_Telescope&amp;action=edit&amp;redlink=1" TargetMode="External"/><Relationship Id="rId2" Type="http://schemas.openxmlformats.org/officeDocument/2006/relationships/hyperlink" Target="https://ru.wikipedia.org/wiki/%D0%9C%D0%B8%D0%BB%D1%8C%D0%BD%D0%B5%D1%80,_%D0%AE%D1%80%D0%B8%D0%B9_%D0%91%D0%BE%D1%80%D0%B8%D1%81%D0%BE%D0%B2%D0%B8%D1%87"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ru.wikipedia.org/wiki/Automated_Planet_Find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B68F58A-692F-4A9A-888A-F1A2CBCB3D55}"/>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SETI Breakthrough Listen – E.T. Search Signal</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42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2">
            <a:extLst>
              <a:ext uri="{FF2B5EF4-FFF2-40B4-BE49-F238E27FC236}">
                <a16:creationId xmlns:a16="http://schemas.microsoft.com/office/drawing/2014/main" id="{01735CDF-DC8D-4B04-97C5-27AEC94B04FD}"/>
              </a:ext>
            </a:extLst>
          </p:cNvPr>
          <p:cNvSpPr txBox="1">
            <a:spLocks noGrp="1"/>
          </p:cNvSpPr>
          <p:nvPr>
            <p:ph idx="1"/>
          </p:nvPr>
        </p:nvSpPr>
        <p:spPr>
          <a:xfrm>
            <a:off x="452967" y="604770"/>
            <a:ext cx="4919133" cy="13377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2000" dirty="0">
                <a:latin typeface="Times New Roman" panose="02020603050405020304" pitchFamily="18" charset="0"/>
                <a:cs typeface="Times New Roman" panose="02020603050405020304" pitchFamily="18" charset="0"/>
              </a:rPr>
              <a:t>Создадим объект этого класса на основе тренировочного </a:t>
            </a:r>
            <a:r>
              <a:rPr lang="ru-RU" sz="2000" dirty="0" err="1">
                <a:latin typeface="Times New Roman" panose="02020603050405020304" pitchFamily="18" charset="0"/>
                <a:cs typeface="Times New Roman" panose="02020603050405020304" pitchFamily="18" charset="0"/>
              </a:rPr>
              <a:t>датасета</a:t>
            </a:r>
            <a:r>
              <a:rPr lang="ru-RU" sz="2000" dirty="0">
                <a:latin typeface="Times New Roman" panose="02020603050405020304" pitchFamily="18" charset="0"/>
                <a:cs typeface="Times New Roman" panose="02020603050405020304" pitchFamily="18" charset="0"/>
              </a:rPr>
              <a:t> и визуализируем массивы внутри него: </a:t>
            </a:r>
          </a:p>
          <a:p>
            <a:pPr marL="0" indent="0">
              <a:buFont typeface="Arial" panose="020B0604020202020204" pitchFamily="34" charset="0"/>
              <a:buNone/>
            </a:pPr>
            <a:endParaRPr lang="ru-RU"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ru-RU"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ru-RU"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ru-RU"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ru-RU" sz="2000" dirty="0">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9884E9AF-DD05-46F9-9E45-1CBF1F190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34" y="2142064"/>
            <a:ext cx="5884333" cy="1851397"/>
          </a:xfrm>
          <a:prstGeom prst="rect">
            <a:avLst/>
          </a:prstGeom>
        </p:spPr>
      </p:pic>
      <p:pic>
        <p:nvPicPr>
          <p:cNvPr id="8" name="Рисунок 7">
            <a:extLst>
              <a:ext uri="{FF2B5EF4-FFF2-40B4-BE49-F238E27FC236}">
                <a16:creationId xmlns:a16="http://schemas.microsoft.com/office/drawing/2014/main" id="{9B52CB1B-C5C9-4FF3-968A-0ADE341AA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067" y="604770"/>
            <a:ext cx="5733289" cy="5815407"/>
          </a:xfrm>
          <a:prstGeom prst="rect">
            <a:avLst/>
          </a:prstGeom>
        </p:spPr>
      </p:pic>
      <p:sp>
        <p:nvSpPr>
          <p:cNvPr id="9" name="Объект 2">
            <a:extLst>
              <a:ext uri="{FF2B5EF4-FFF2-40B4-BE49-F238E27FC236}">
                <a16:creationId xmlns:a16="http://schemas.microsoft.com/office/drawing/2014/main" id="{3F8FE69B-2718-46FE-8462-506A13D7967E}"/>
              </a:ext>
            </a:extLst>
          </p:cNvPr>
          <p:cNvSpPr txBox="1">
            <a:spLocks/>
          </p:cNvSpPr>
          <p:nvPr/>
        </p:nvSpPr>
        <p:spPr>
          <a:xfrm>
            <a:off x="448734" y="4431340"/>
            <a:ext cx="4919133" cy="13377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Target </a:t>
            </a:r>
            <a:r>
              <a:rPr lang="ru-RU" sz="2000" dirty="0">
                <a:latin typeface="Times New Roman" panose="02020603050405020304" pitchFamily="18" charset="0"/>
                <a:cs typeface="Times New Roman" panose="02020603050405020304" pitchFamily="18" charset="0"/>
              </a:rPr>
              <a:t>– целевая переменная, обозначающая наличие «иглы» внутри смеси </a:t>
            </a:r>
            <a:r>
              <a:rPr lang="ru-RU" sz="2000" dirty="0" err="1">
                <a:latin typeface="Times New Roman" panose="02020603050405020304" pitchFamily="18" charset="0"/>
                <a:cs typeface="Times New Roman" panose="02020603050405020304" pitchFamily="18" charset="0"/>
              </a:rPr>
              <a:t>сигнал+шум</a:t>
            </a:r>
            <a:r>
              <a:rPr lang="ru-RU" sz="20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endParaRPr lang="ru-RU"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ru-RU"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ru-RU"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ru-RU"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ru-RU"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BA0F883-1DBA-4C7A-92E5-0DB90884B945}"/>
              </a:ext>
            </a:extLst>
          </p:cNvPr>
          <p:cNvSpPr txBox="1"/>
          <p:nvPr/>
        </p:nvSpPr>
        <p:spPr>
          <a:xfrm>
            <a:off x="6953816" y="6334780"/>
            <a:ext cx="4491789" cy="307777"/>
          </a:xfrm>
          <a:prstGeom prst="rect">
            <a:avLst/>
          </a:prstGeom>
          <a:noFill/>
        </p:spPr>
        <p:txBody>
          <a:bodyPr wrap="square" rtlCol="0">
            <a:spAutoFit/>
          </a:bodyPr>
          <a:lstStyle/>
          <a:p>
            <a:pPr algn="ctr"/>
            <a:r>
              <a:rPr lang="ru-RU" sz="1400" i="1" dirty="0">
                <a:solidFill>
                  <a:srgbClr val="191000"/>
                </a:solidFill>
                <a:latin typeface="Times New Roman" panose="02020603050405020304" pitchFamily="18" charset="0"/>
                <a:cs typeface="Times New Roman" panose="02020603050405020304" pitchFamily="18" charset="0"/>
              </a:rPr>
              <a:t>Примеры сигналов из </a:t>
            </a:r>
            <a:r>
              <a:rPr lang="ru-RU" sz="1400" i="1" dirty="0" err="1">
                <a:solidFill>
                  <a:srgbClr val="191000"/>
                </a:solidFill>
                <a:latin typeface="Times New Roman" panose="02020603050405020304" pitchFamily="18" charset="0"/>
                <a:cs typeface="Times New Roman" panose="02020603050405020304" pitchFamily="18" charset="0"/>
              </a:rPr>
              <a:t>датасета</a:t>
            </a:r>
            <a:endParaRPr lang="ru-RU" sz="1400" dirty="0"/>
          </a:p>
        </p:txBody>
      </p:sp>
    </p:spTree>
    <p:extLst>
      <p:ext uri="{BB962C8B-B14F-4D97-AF65-F5344CB8AC3E}">
        <p14:creationId xmlns:p14="http://schemas.microsoft.com/office/powerpoint/2010/main" val="3942625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B41A42-6B49-42AE-9922-52AA4E23DC35}"/>
              </a:ext>
            </a:extLst>
          </p:cNvPr>
          <p:cNvSpPr>
            <a:spLocks noGrp="1"/>
          </p:cNvSpPr>
          <p:nvPr>
            <p:ph type="title"/>
          </p:nvPr>
        </p:nvSpPr>
        <p:spPr>
          <a:xfrm>
            <a:off x="229377" y="-84102"/>
            <a:ext cx="3281266" cy="906155"/>
          </a:xfrm>
        </p:spPr>
        <p:txBody>
          <a:bodyPr>
            <a:normAutofit/>
          </a:bodyPr>
          <a:lstStyle/>
          <a:p>
            <a:r>
              <a:rPr lang="ru-RU" sz="2800" dirty="0">
                <a:latin typeface="Times New Roman" panose="02020603050405020304" pitchFamily="18" charset="0"/>
                <a:cs typeface="Times New Roman" panose="02020603050405020304" pitchFamily="18" charset="0"/>
              </a:rPr>
              <a:t>Построение модели</a:t>
            </a:r>
          </a:p>
        </p:txBody>
      </p:sp>
      <p:pic>
        <p:nvPicPr>
          <p:cNvPr id="5" name="Рисунок 4">
            <a:extLst>
              <a:ext uri="{FF2B5EF4-FFF2-40B4-BE49-F238E27FC236}">
                <a16:creationId xmlns:a16="http://schemas.microsoft.com/office/drawing/2014/main" id="{5A7F2F5C-ECA5-4D4E-AF5F-8A4210549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8403" y="2466875"/>
            <a:ext cx="4603597" cy="3367295"/>
          </a:xfrm>
          <a:prstGeom prst="rect">
            <a:avLst/>
          </a:prstGeom>
        </p:spPr>
      </p:pic>
      <p:sp>
        <p:nvSpPr>
          <p:cNvPr id="6" name="Объект 2">
            <a:extLst>
              <a:ext uri="{FF2B5EF4-FFF2-40B4-BE49-F238E27FC236}">
                <a16:creationId xmlns:a16="http://schemas.microsoft.com/office/drawing/2014/main" id="{615164CB-5919-467C-B1C7-D8D4AAE1CD11}"/>
              </a:ext>
            </a:extLst>
          </p:cNvPr>
          <p:cNvSpPr txBox="1">
            <a:spLocks/>
          </p:cNvSpPr>
          <p:nvPr/>
        </p:nvSpPr>
        <p:spPr>
          <a:xfrm>
            <a:off x="59644" y="-143397"/>
            <a:ext cx="11733246" cy="7881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ru-RU" sz="1600" dirty="0">
              <a:latin typeface="Times New Roman" panose="02020603050405020304" pitchFamily="18" charset="0"/>
              <a:cs typeface="Times New Roman" panose="02020603050405020304" pitchFamily="18" charset="0"/>
            </a:endParaRPr>
          </a:p>
          <a:p>
            <a:endParaRPr lang="ru-RU" sz="1600" dirty="0">
              <a:latin typeface="Times New Roman" panose="02020603050405020304" pitchFamily="18" charset="0"/>
              <a:cs typeface="Times New Roman" panose="02020603050405020304" pitchFamily="18" charset="0"/>
            </a:endParaRPr>
          </a:p>
          <a:p>
            <a:r>
              <a:rPr lang="ru-RU" sz="1600" dirty="0">
                <a:latin typeface="Times New Roman" panose="02020603050405020304" pitchFamily="18" charset="0"/>
                <a:cs typeface="Times New Roman" panose="02020603050405020304" pitchFamily="18" charset="0"/>
              </a:rPr>
              <a:t>В качестве основы нашей модели возьмем одну из реализаций </a:t>
            </a:r>
            <a:r>
              <a:rPr lang="en-US" sz="1600" dirty="0" err="1">
                <a:latin typeface="Times New Roman" panose="02020603050405020304" pitchFamily="18" charset="0"/>
                <a:cs typeface="Times New Roman" panose="02020603050405020304" pitchFamily="18" charset="0"/>
              </a:rPr>
              <a:t>EfficientNet</a:t>
            </a:r>
            <a:r>
              <a:rPr lang="ru-RU" sz="1600" dirty="0">
                <a:latin typeface="Times New Roman" panose="02020603050405020304" pitchFamily="18" charset="0"/>
                <a:cs typeface="Times New Roman" panose="02020603050405020304" pitchFamily="18" charset="0"/>
              </a:rPr>
              <a:t>. Идея этой архитектуры нейронных сетей - </a:t>
            </a:r>
            <a:r>
              <a:rPr lang="en-US" sz="1600"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использовать лучшую архитектуру сети, которую сумели найти (</a:t>
            </a:r>
            <a:r>
              <a:rPr lang="en-US" sz="1600" dirty="0">
                <a:latin typeface="Times New Roman" panose="02020603050405020304" pitchFamily="18" charset="0"/>
                <a:cs typeface="Times New Roman" panose="02020603050405020304" pitchFamily="18" charset="0"/>
              </a:rPr>
              <a:t>EfficientNet-B0</a:t>
            </a:r>
            <a:r>
              <a:rPr lang="ru-RU" sz="1600" dirty="0">
                <a:latin typeface="Times New Roman" panose="02020603050405020304" pitchFamily="18" charset="0"/>
                <a:cs typeface="Times New Roman" panose="02020603050405020304" pitchFamily="18" charset="0"/>
              </a:rPr>
              <a:t>) и улучшить предсказания, масштабируя структуру базовой нейронной сети для увеличения точности самым эффективным с точки зрения вычислительной мощности образом.</a:t>
            </a:r>
            <a:endParaRPr lang="en-US" sz="1600" dirty="0">
              <a:latin typeface="Times New Roman" panose="02020603050405020304" pitchFamily="18" charset="0"/>
              <a:cs typeface="Times New Roman" panose="02020603050405020304" pitchFamily="18" charset="0"/>
            </a:endParaRPr>
          </a:p>
          <a:p>
            <a:r>
              <a:rPr lang="ru-RU" sz="1600" i="0" dirty="0">
                <a:effectLst/>
                <a:latin typeface="Times New Roman" panose="02020603050405020304" pitchFamily="18" charset="0"/>
                <a:cs typeface="Times New Roman" panose="02020603050405020304" pitchFamily="18" charset="0"/>
              </a:rPr>
              <a:t>Все </a:t>
            </a:r>
            <a:r>
              <a:rPr lang="ru-RU" sz="1600" i="0" dirty="0" err="1">
                <a:effectLst/>
                <a:latin typeface="Times New Roman" panose="02020603050405020304" pitchFamily="18" charset="0"/>
                <a:cs typeface="Times New Roman" panose="02020603050405020304" pitchFamily="18" charset="0"/>
              </a:rPr>
              <a:t>сверточные</a:t>
            </a:r>
            <a:r>
              <a:rPr lang="ru-RU" sz="1600" i="0" dirty="0">
                <a:effectLst/>
                <a:latin typeface="Times New Roman" panose="02020603050405020304" pitchFamily="18" charset="0"/>
                <a:cs typeface="Times New Roman" panose="02020603050405020304" pitchFamily="18" charset="0"/>
              </a:rPr>
              <a:t> нейронные сети (CNN) имеют три измерения: ширину, глубину и разрешение. Глубина означает количество слоев, ширина – количество каналов (например, три канала для RGB), а разрешение – количество пикселей в изображении. Каждое из этих измерений можно масштабировать, и каждое в какой-то степени повышает точность CNN</a:t>
            </a:r>
          </a:p>
          <a:p>
            <a:pPr lvl="1"/>
            <a:endParaRPr lang="ru-RU" sz="1600" dirty="0">
              <a:latin typeface="Times New Roman" panose="02020603050405020304" pitchFamily="18" charset="0"/>
              <a:cs typeface="Times New Roman" panose="02020603050405020304" pitchFamily="18" charset="0"/>
            </a:endParaRPr>
          </a:p>
          <a:p>
            <a:endParaRPr lang="ru-RU" sz="1600" dirty="0">
              <a:latin typeface="Times New Roman" panose="02020603050405020304" pitchFamily="18" charset="0"/>
              <a:cs typeface="Times New Roman" panose="02020603050405020304" pitchFamily="18" charset="0"/>
            </a:endParaRPr>
          </a:p>
          <a:p>
            <a:endParaRPr lang="ru-RU"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C0EC2BF-A984-46A1-9639-48EBA6DD4BF1}"/>
              </a:ext>
            </a:extLst>
          </p:cNvPr>
          <p:cNvSpPr txBox="1"/>
          <p:nvPr/>
        </p:nvSpPr>
        <p:spPr>
          <a:xfrm>
            <a:off x="8162489" y="5893465"/>
            <a:ext cx="3900880" cy="523220"/>
          </a:xfrm>
          <a:prstGeom prst="rect">
            <a:avLst/>
          </a:prstGeom>
          <a:noFill/>
        </p:spPr>
        <p:txBody>
          <a:bodyPr wrap="square" rtlCol="0">
            <a:spAutoFit/>
          </a:bodyPr>
          <a:lstStyle/>
          <a:p>
            <a:r>
              <a:rPr lang="ru-RU" sz="1400" i="1" dirty="0">
                <a:effectLst/>
                <a:latin typeface="Times New Roman" panose="02020603050405020304" pitchFamily="18" charset="0"/>
                <a:cs typeface="Times New Roman" panose="02020603050405020304" pitchFamily="18" charset="0"/>
              </a:rPr>
              <a:t>Сравнение точности и размера </a:t>
            </a:r>
            <a:r>
              <a:rPr lang="ru-RU" sz="1400" i="1" dirty="0" err="1">
                <a:effectLst/>
                <a:latin typeface="Times New Roman" panose="02020603050405020304" pitchFamily="18" charset="0"/>
                <a:cs typeface="Times New Roman" panose="02020603050405020304" pitchFamily="18" charset="0"/>
              </a:rPr>
              <a:t>сверточных</a:t>
            </a:r>
            <a:r>
              <a:rPr lang="ru-RU" sz="1400" i="1" dirty="0">
                <a:effectLst/>
                <a:latin typeface="Times New Roman" panose="02020603050405020304" pitchFamily="18" charset="0"/>
                <a:cs typeface="Times New Roman" panose="02020603050405020304" pitchFamily="18" charset="0"/>
              </a:rPr>
              <a:t> архитектур и </a:t>
            </a:r>
            <a:r>
              <a:rPr lang="ru-RU" sz="1400" i="1" dirty="0" err="1">
                <a:effectLst/>
                <a:latin typeface="Times New Roman" panose="02020603050405020304" pitchFamily="18" charset="0"/>
                <a:cs typeface="Times New Roman" panose="02020603050405020304" pitchFamily="18" charset="0"/>
              </a:rPr>
              <a:t>EfficientNet</a:t>
            </a:r>
            <a:endParaRPr lang="ru-RU" sz="1400" i="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0B4229D-93A7-4B6C-9153-021542988383}"/>
              </a:ext>
            </a:extLst>
          </p:cNvPr>
          <p:cNvSpPr txBox="1"/>
          <p:nvPr/>
        </p:nvSpPr>
        <p:spPr>
          <a:xfrm>
            <a:off x="-340432" y="2466875"/>
            <a:ext cx="8227132" cy="4031873"/>
          </a:xfrm>
          <a:prstGeom prst="rect">
            <a:avLst/>
          </a:prstGeom>
          <a:noFill/>
        </p:spPr>
        <p:txBody>
          <a:bodyPr wrap="square" rtlCol="0">
            <a:spAutoFit/>
          </a:bodyPr>
          <a:lstStyle/>
          <a:p>
            <a:pPr marL="800100" lvl="1" indent="-342900">
              <a:buFont typeface="+mj-lt"/>
              <a:buAutoNum type="arabicPeriod"/>
            </a:pPr>
            <a:r>
              <a:rPr lang="ru-RU" sz="1600" b="1" i="0" dirty="0">
                <a:effectLst/>
                <a:latin typeface="Times New Roman" panose="02020603050405020304" pitchFamily="18" charset="0"/>
                <a:cs typeface="Times New Roman" panose="02020603050405020304" pitchFamily="18" charset="0"/>
              </a:rPr>
              <a:t>Масштабирование ширины </a:t>
            </a:r>
            <a:r>
              <a:rPr lang="ru-RU" sz="1600" i="0" dirty="0">
                <a:effectLst/>
                <a:latin typeface="Times New Roman" panose="02020603050405020304" pitchFamily="18" charset="0"/>
                <a:cs typeface="Times New Roman" panose="02020603050405020304" pitchFamily="18" charset="0"/>
              </a:rPr>
              <a:t>– повышает количество каналов в изображении (или нейронов в слое). Это позволяет слоям изучить более детализированные признаки и использовалось в таких архитектурах, как </a:t>
            </a:r>
            <a:r>
              <a:rPr lang="ru-RU" sz="1600" i="0" dirty="0" err="1">
                <a:effectLst/>
                <a:latin typeface="Times New Roman" panose="02020603050405020304" pitchFamily="18" charset="0"/>
                <a:cs typeface="Times New Roman" panose="02020603050405020304" pitchFamily="18" charset="0"/>
              </a:rPr>
              <a:t>WideResNet</a:t>
            </a:r>
            <a:r>
              <a:rPr lang="ru-RU" sz="1600" i="0" dirty="0">
                <a:effectLst/>
                <a:latin typeface="Times New Roman" panose="02020603050405020304" pitchFamily="18" charset="0"/>
                <a:cs typeface="Times New Roman" panose="02020603050405020304" pitchFamily="18" charset="0"/>
              </a:rPr>
              <a:t> и </a:t>
            </a:r>
            <a:r>
              <a:rPr lang="ru-RU" sz="1600" i="0" dirty="0" err="1">
                <a:effectLst/>
                <a:latin typeface="Times New Roman" panose="02020603050405020304" pitchFamily="18" charset="0"/>
                <a:cs typeface="Times New Roman" panose="02020603050405020304" pitchFamily="18" charset="0"/>
              </a:rPr>
              <a:t>MobileNet</a:t>
            </a:r>
            <a:r>
              <a:rPr lang="ru-RU" sz="1600" i="0" dirty="0">
                <a:effectLst/>
                <a:latin typeface="Times New Roman" panose="02020603050405020304" pitchFamily="18" charset="0"/>
                <a:cs typeface="Times New Roman" panose="02020603050405020304" pitchFamily="18" charset="0"/>
              </a:rPr>
              <a:t>. Однако, по мере увеличения ширины, растет и сложность изучения комплексных признаков.</a:t>
            </a:r>
          </a:p>
          <a:p>
            <a:pPr marL="800100" lvl="1" indent="-342900">
              <a:buFont typeface="+mj-lt"/>
              <a:buAutoNum type="arabicPeriod"/>
            </a:pPr>
            <a:r>
              <a:rPr lang="ru-RU" sz="1600" b="1" i="0" dirty="0">
                <a:effectLst/>
                <a:latin typeface="Times New Roman" panose="02020603050405020304" pitchFamily="18" charset="0"/>
                <a:cs typeface="Times New Roman" panose="02020603050405020304" pitchFamily="18" charset="0"/>
              </a:rPr>
              <a:t>Масштабирование глубины </a:t>
            </a:r>
            <a:r>
              <a:rPr lang="ru-RU" sz="1600" i="0" dirty="0">
                <a:effectLst/>
                <a:latin typeface="Times New Roman" panose="02020603050405020304" pitchFamily="18" charset="0"/>
                <a:cs typeface="Times New Roman" panose="02020603050405020304" pitchFamily="18" charset="0"/>
              </a:rPr>
              <a:t>– увеличение количества слоев CNN. Это позволяет сети изучать более сложные признаки. Однако, проблема исчезающих градиентов затрудняет обучение глубоких нейронных сетей. И хотя пакетная нормализация и обходные связи помогли ослабить эту проблему, эмпирические исследования продемонстрировали быстрое падение прироста точности. Например, ResNet-100 имеет такую же точность, как ResNet-1000.</a:t>
            </a:r>
            <a:endParaRPr lang="ru-RU" sz="1600" dirty="0">
              <a:latin typeface="Times New Roman" panose="02020603050405020304" pitchFamily="18" charset="0"/>
              <a:cs typeface="Times New Roman" panose="02020603050405020304" pitchFamily="18" charset="0"/>
            </a:endParaRPr>
          </a:p>
          <a:p>
            <a:pPr marL="800100" lvl="1" indent="-342900">
              <a:buFont typeface="+mj-lt"/>
              <a:buAutoNum type="arabicPeriod"/>
            </a:pPr>
            <a:r>
              <a:rPr lang="ru-RU" sz="1600" b="1" i="0" dirty="0">
                <a:effectLst/>
                <a:latin typeface="Times New Roman" panose="02020603050405020304" pitchFamily="18" charset="0"/>
                <a:cs typeface="Times New Roman" panose="02020603050405020304" pitchFamily="18" charset="0"/>
              </a:rPr>
              <a:t>Масштабирование разрешения </a:t>
            </a:r>
            <a:r>
              <a:rPr lang="ru-RU" sz="1600" i="0" dirty="0">
                <a:effectLst/>
                <a:latin typeface="Times New Roman" panose="02020603050405020304" pitchFamily="18" charset="0"/>
                <a:cs typeface="Times New Roman" panose="02020603050405020304" pitchFamily="18" charset="0"/>
              </a:rPr>
              <a:t>– увеличивает разрешение изображения, и, следовательно, количество пикселей. Это позволяет сети находить более мелкие структуры за счет дополнительных деталей изображения. Как и остальные виды масштабирования, само по себе масштабирование разрешения обеспечивает ограниченный прирост точности.</a:t>
            </a:r>
          </a:p>
          <a:p>
            <a:pPr marL="342900" indent="-342900">
              <a:buFont typeface="+mj-lt"/>
              <a:buAutoNum type="arabicPeriod"/>
            </a:pPr>
            <a:endParaRPr lang="ru-RU" sz="1600" dirty="0"/>
          </a:p>
        </p:txBody>
      </p:sp>
    </p:spTree>
    <p:extLst>
      <p:ext uri="{BB962C8B-B14F-4D97-AF65-F5344CB8AC3E}">
        <p14:creationId xmlns:p14="http://schemas.microsoft.com/office/powerpoint/2010/main" val="2474470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D43F46B-9DF5-48DE-A692-21A3CE671B3D}"/>
              </a:ext>
            </a:extLst>
          </p:cNvPr>
          <p:cNvSpPr>
            <a:spLocks noGrp="1"/>
          </p:cNvSpPr>
          <p:nvPr>
            <p:ph idx="1"/>
          </p:nvPr>
        </p:nvSpPr>
        <p:spPr>
          <a:xfrm>
            <a:off x="391631" y="574158"/>
            <a:ext cx="11476113" cy="780434"/>
          </a:xfrm>
        </p:spPr>
        <p:txBody>
          <a:bodyPr>
            <a:normAutofit lnSpcReduction="10000"/>
          </a:bodyPr>
          <a:lstStyle/>
          <a:p>
            <a:r>
              <a:rPr lang="ru-RU" sz="1800" dirty="0">
                <a:latin typeface="Times New Roman" panose="02020603050405020304" pitchFamily="18" charset="0"/>
                <a:cs typeface="Times New Roman" panose="02020603050405020304" pitchFamily="18" charset="0"/>
              </a:rPr>
              <a:t>Как видно по предыдущему графику, </a:t>
            </a:r>
            <a:r>
              <a:rPr lang="en-US" sz="1800" dirty="0">
                <a:latin typeface="Times New Roman" panose="02020603050405020304" pitchFamily="18" charset="0"/>
                <a:cs typeface="Times New Roman" panose="02020603050405020304" pitchFamily="18" charset="0"/>
              </a:rPr>
              <a:t>EfficientNet-B4 </a:t>
            </a:r>
            <a:r>
              <a:rPr lang="ru-RU" sz="1800" dirty="0">
                <a:latin typeface="Times New Roman" panose="02020603050405020304" pitchFamily="18" charset="0"/>
                <a:cs typeface="Times New Roman" panose="02020603050405020304" pitchFamily="18" charset="0"/>
              </a:rPr>
              <a:t>– золотая середина между точностью и количеством параметров сети. Ввиду ограниченности вычислительных ресурсов будем использовать именно эту реализацию в качестве основы нашей модели.</a:t>
            </a:r>
          </a:p>
          <a:p>
            <a:endParaRPr lang="ru-RU" sz="1800" dirty="0">
              <a:latin typeface="Times New Roman" panose="02020603050405020304" pitchFamily="18" charset="0"/>
              <a:cs typeface="Times New Roman" panose="02020603050405020304" pitchFamily="18" charset="0"/>
            </a:endParaRPr>
          </a:p>
          <a:p>
            <a:endParaRPr lang="ru-RU" sz="1800" dirty="0"/>
          </a:p>
        </p:txBody>
      </p:sp>
      <p:sp>
        <p:nvSpPr>
          <p:cNvPr id="9" name="TextBox 8">
            <a:extLst>
              <a:ext uri="{FF2B5EF4-FFF2-40B4-BE49-F238E27FC236}">
                <a16:creationId xmlns:a16="http://schemas.microsoft.com/office/drawing/2014/main" id="{F7D951E2-89DE-49AB-874D-CEBAD2E92840}"/>
              </a:ext>
            </a:extLst>
          </p:cNvPr>
          <p:cNvSpPr txBox="1"/>
          <p:nvPr/>
        </p:nvSpPr>
        <p:spPr>
          <a:xfrm>
            <a:off x="324256" y="1242896"/>
            <a:ext cx="5522785" cy="4801314"/>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Input  – </a:t>
            </a:r>
            <a:r>
              <a:rPr lang="ru-RU" sz="1800" dirty="0">
                <a:latin typeface="Times New Roman" panose="02020603050405020304" pitchFamily="18" charset="0"/>
                <a:cs typeface="Times New Roman" panose="02020603050405020304" pitchFamily="18" charset="0"/>
              </a:rPr>
              <a:t>этот слой используется в </a:t>
            </a:r>
            <a:r>
              <a:rPr lang="en-US" sz="1800" dirty="0" err="1">
                <a:latin typeface="Times New Roman" panose="02020603050405020304" pitchFamily="18" charset="0"/>
                <a:cs typeface="Times New Roman" panose="02020603050405020304" pitchFamily="18" charset="0"/>
              </a:rPr>
              <a:t>Keras</a:t>
            </a:r>
            <a:r>
              <a:rPr lang="en-US" sz="1800" dirty="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для создания модели на основе ввода и вывода, является точкой входа в модель графа.</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Conv2D – </a:t>
            </a:r>
            <a:r>
              <a:rPr lang="ru-RU" dirty="0">
                <a:latin typeface="Times New Roman" panose="02020603050405020304" pitchFamily="18" charset="0"/>
                <a:cs typeface="Times New Roman" panose="02020603050405020304" pitchFamily="18" charset="0"/>
              </a:rPr>
              <a:t>здесь определяется взвешенное ядро. Производится операция свертки, результатом которой становятся тензоры.</a:t>
            </a:r>
            <a:endParaRPr lang="ru-RU"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GlobalAveragePooling2D – </a:t>
            </a:r>
            <a:r>
              <a:rPr lang="ru-RU" sz="1800" dirty="0">
                <a:latin typeface="Times New Roman" panose="02020603050405020304" pitchFamily="18" charset="0"/>
                <a:cs typeface="Times New Roman" panose="02020603050405020304" pitchFamily="18" charset="0"/>
              </a:rPr>
              <a:t>используется для уменьшения размера ввода и извлечения «скрытой» информации. Берет среднее по маске.</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Dropout - </a:t>
            </a:r>
            <a:r>
              <a:rPr lang="ru-RU" sz="1800" dirty="0">
                <a:latin typeface="Times New Roman" panose="02020603050405020304" pitchFamily="18" charset="0"/>
                <a:cs typeface="Times New Roman" panose="02020603050405020304" pitchFamily="18" charset="0"/>
              </a:rPr>
              <a:t> на каждом шаге </a:t>
            </a:r>
            <a:r>
              <a:rPr lang="en-US" sz="1800" dirty="0">
                <a:latin typeface="Times New Roman" panose="02020603050405020304" pitchFamily="18" charset="0"/>
                <a:cs typeface="Times New Roman" panose="02020603050405020304" pitchFamily="18" charset="0"/>
              </a:rPr>
              <a:t>back </a:t>
            </a:r>
            <a:r>
              <a:rPr lang="en-US" sz="1800" dirty="0" err="1">
                <a:latin typeface="Times New Roman" panose="02020603050405020304" pitchFamily="18" charset="0"/>
                <a:cs typeface="Times New Roman" panose="02020603050405020304" pitchFamily="18" charset="0"/>
              </a:rPr>
              <a:t>propogation</a:t>
            </a:r>
            <a:r>
              <a:rPr lang="en-US" sz="1800" dirty="0">
                <a:latin typeface="Times New Roman" panose="02020603050405020304" pitchFamily="18" charset="0"/>
                <a:cs typeface="Times New Roman" panose="02020603050405020304" pitchFamily="18" charset="0"/>
              </a:rPr>
              <a:t> </a:t>
            </a:r>
            <a:r>
              <a:rPr lang="ru-RU" sz="1800" dirty="0" err="1">
                <a:latin typeface="Times New Roman" panose="02020603050405020304" pitchFamily="18" charset="0"/>
                <a:cs typeface="Times New Roman" panose="02020603050405020304" pitchFamily="18" charset="0"/>
              </a:rPr>
              <a:t>семплирует</a:t>
            </a:r>
            <a:r>
              <a:rPr lang="ru-RU" sz="1800" dirty="0">
                <a:latin typeface="Times New Roman" panose="02020603050405020304" pitchFamily="18" charset="0"/>
                <a:cs typeface="Times New Roman" panose="02020603050405020304" pitchFamily="18" charset="0"/>
              </a:rPr>
              <a:t> сеть и с вероятностью </a:t>
            </a:r>
            <a:r>
              <a:rPr lang="en-US" sz="1800" i="1" dirty="0">
                <a:latin typeface="Times New Roman" panose="02020603050405020304" pitchFamily="18" charset="0"/>
                <a:cs typeface="Times New Roman" panose="02020603050405020304" pitchFamily="18" charset="0"/>
              </a:rPr>
              <a:t>p</a:t>
            </a:r>
            <a:r>
              <a:rPr lang="ru-RU" sz="1800" dirty="0">
                <a:latin typeface="Times New Roman" panose="02020603050405020304" pitchFamily="18" charset="0"/>
                <a:cs typeface="Times New Roman" panose="02020603050405020304" pitchFamily="18" charset="0"/>
              </a:rPr>
              <a:t> оставляет нейрон, но с </a:t>
            </a:r>
            <a:r>
              <a:rPr lang="ru-RU" sz="1800" i="1" dirty="0">
                <a:latin typeface="Times New Roman" panose="02020603050405020304" pitchFamily="18" charset="0"/>
                <a:cs typeface="Times New Roman" panose="02020603050405020304" pitchFamily="18" charset="0"/>
              </a:rPr>
              <a:t>1-</a:t>
            </a:r>
            <a:r>
              <a:rPr lang="en-US" sz="1800" i="1" dirty="0">
                <a:latin typeface="Times New Roman" panose="02020603050405020304" pitchFamily="18" charset="0"/>
                <a:cs typeface="Times New Roman" panose="02020603050405020304" pitchFamily="18" charset="0"/>
              </a:rPr>
              <a:t>p</a:t>
            </a:r>
            <a:r>
              <a:rPr lang="ru-RU" sz="1800" i="1" dirty="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вероятностью заменяет его на 0. Таким образом сеть подстраивается по частям</a:t>
            </a:r>
            <a:r>
              <a:rPr lang="en-US" sz="1800" dirty="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и решается проблема переобучения.</a:t>
            </a:r>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endParaRPr lang="ru-RU"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94167E-1E46-46D1-BBE3-DF47920ECE13}"/>
                  </a:ext>
                </a:extLst>
              </p:cNvPr>
              <p:cNvSpPr txBox="1"/>
              <p:nvPr/>
            </p:nvSpPr>
            <p:spPr>
              <a:xfrm>
                <a:off x="391631" y="5172074"/>
                <a:ext cx="102584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Dense  – </a:t>
                </a:r>
                <a:r>
                  <a:rPr lang="ru-RU" dirty="0">
                    <a:latin typeface="Times New Roman" panose="02020603050405020304" pitchFamily="18" charset="0"/>
                    <a:cs typeface="Times New Roman" panose="02020603050405020304" pitchFamily="18" charset="0"/>
                  </a:rPr>
                  <a:t>вычисляет вывод следующим образом: </a:t>
                </a:r>
                <a:br>
                  <a:rPr lang="en-US" dirty="0">
                    <a:latin typeface="Times New Roman" panose="02020603050405020304" pitchFamily="18" charset="0"/>
                    <a:cs typeface="Times New Roman" panose="02020603050405020304" pitchFamily="18" charset="0"/>
                  </a:rPr>
                </a:br>
                <a14:m>
                  <m:oMath xmlns:m="http://schemas.openxmlformats.org/officeDocument/2006/math">
                    <m:r>
                      <a:rPr lang="en-US" b="0" i="1" smtClean="0">
                        <a:latin typeface="Cambria Math" panose="02040503050406030204" pitchFamily="18" charset="0"/>
                        <a:cs typeface="Times New Roman" panose="02020603050405020304" pitchFamily="18" charset="0"/>
                      </a:rPr>
                      <m:t>𝑜𝑢𝑡𝑝𝑢𝑡</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𝑎𝑐𝑡𝑖𝑣𝑎𝑡𝑖𝑜𝑛</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𝑑𝑜𝑡</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𝑖𝑛𝑝𝑢𝑡</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𝑘𝑒𝑟𝑛𝑒𝑙</m:t>
                        </m:r>
                      </m:e>
                    </m:d>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𝑏𝑖𝑎𝑠</m:t>
                    </m:r>
                  </m:oMath>
                </a14:m>
                <a:r>
                  <a:rPr lang="ru-RU" dirty="0">
                    <a:latin typeface="Times New Roman" panose="02020603050405020304" pitchFamily="18" charset="0"/>
                    <a:cs typeface="Times New Roman" panose="02020603050405020304" pitchFamily="18" charset="0"/>
                  </a:rPr>
                  <a:t>, где </a:t>
                </a:r>
                <a:r>
                  <a:rPr lang="en-US" i="1" dirty="0">
                    <a:latin typeface="Times New Roman" panose="02020603050405020304" pitchFamily="18" charset="0"/>
                    <a:cs typeface="Times New Roman" panose="02020603050405020304" pitchFamily="18" charset="0"/>
                  </a:rPr>
                  <a:t>activation</a:t>
                </a:r>
                <a:r>
                  <a:rPr lang="ru-RU" dirty="0">
                    <a:latin typeface="Times New Roman" panose="02020603050405020304" pitchFamily="18" charset="0"/>
                    <a:cs typeface="Times New Roman" panose="02020603050405020304" pitchFamily="18" charset="0"/>
                  </a:rPr>
                  <a:t> – это используемая функция активации, а </a:t>
                </a:r>
                <a:r>
                  <a:rPr lang="en-US" i="1" dirty="0">
                    <a:latin typeface="Times New Roman" panose="02020603050405020304" pitchFamily="18" charset="0"/>
                    <a:cs typeface="Times New Roman" panose="02020603050405020304" pitchFamily="18" charset="0"/>
                  </a:rPr>
                  <a:t>kernel</a:t>
                </a:r>
                <a:r>
                  <a:rPr lang="en-US" dirty="0">
                    <a:latin typeface="Times New Roman" panose="02020603050405020304" pitchFamily="18" charset="0"/>
                    <a:cs typeface="Times New Roman" panose="02020603050405020304" pitchFamily="18" charset="0"/>
                  </a:rPr>
                  <a:t> – </a:t>
                </a:r>
                <a:r>
                  <a:rPr lang="ru-RU" dirty="0">
                    <a:latin typeface="Times New Roman" panose="02020603050405020304" pitchFamily="18" charset="0"/>
                    <a:cs typeface="Times New Roman" panose="02020603050405020304" pitchFamily="18" charset="0"/>
                  </a:rPr>
                  <a:t>взвешенная матрица, применяемая к входящим тензорам. </a:t>
                </a:r>
                <a:r>
                  <a:rPr lang="en-US" i="1" dirty="0">
                    <a:latin typeface="Times New Roman" panose="02020603050405020304" pitchFamily="18" charset="0"/>
                    <a:cs typeface="Times New Roman" panose="02020603050405020304" pitchFamily="18" charset="0"/>
                  </a:rPr>
                  <a:t>bias</a:t>
                </a:r>
                <a:r>
                  <a:rPr lang="ru-RU" dirty="0">
                    <a:latin typeface="Times New Roman" panose="02020603050405020304" pitchFamily="18" charset="0"/>
                    <a:cs typeface="Times New Roman" panose="02020603050405020304" pitchFamily="18" charset="0"/>
                  </a:rPr>
                  <a:t>– константа, помогающая настроить модель лучшим образом.</a:t>
                </a:r>
                <a:endParaRPr lang="en-US"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xmlns="" id="{7894167E-1E46-46D1-BBE3-DF47920ECE13}"/>
                  </a:ext>
                </a:extLst>
              </p:cNvPr>
              <p:cNvSpPr txBox="1">
                <a:spLocks noRot="1" noChangeAspect="1" noMove="1" noResize="1" noEditPoints="1" noAdjustHandles="1" noChangeArrowheads="1" noChangeShapeType="1" noTextEdit="1"/>
              </p:cNvSpPr>
              <p:nvPr/>
            </p:nvSpPr>
            <p:spPr>
              <a:xfrm>
                <a:off x="391631" y="5172074"/>
                <a:ext cx="10258425" cy="1200329"/>
              </a:xfrm>
              <a:prstGeom prst="rect">
                <a:avLst/>
              </a:prstGeom>
              <a:blipFill>
                <a:blip r:embed="rId3"/>
                <a:stretch>
                  <a:fillRect l="-357" t="-2538" b="-7107"/>
                </a:stretch>
              </a:blipFill>
            </p:spPr>
            <p:txBody>
              <a:bodyPr/>
              <a:lstStyle/>
              <a:p>
                <a:r>
                  <a:rPr lang="ru-RU">
                    <a:noFill/>
                  </a:rPr>
                  <a:t> </a:t>
                </a:r>
              </a:p>
            </p:txBody>
          </p:sp>
        </mc:Fallback>
      </mc:AlternateContent>
      <p:pic>
        <p:nvPicPr>
          <p:cNvPr id="6" name="Рисунок 5">
            <a:extLst>
              <a:ext uri="{FF2B5EF4-FFF2-40B4-BE49-F238E27FC236}">
                <a16:creationId xmlns:a16="http://schemas.microsoft.com/office/drawing/2014/main" id="{FD90DE85-AB77-423E-A99F-98DE16C50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1599" y="1242895"/>
            <a:ext cx="6203520" cy="3929179"/>
          </a:xfrm>
          <a:prstGeom prst="rect">
            <a:avLst/>
          </a:prstGeom>
        </p:spPr>
      </p:pic>
    </p:spTree>
    <p:extLst>
      <p:ext uri="{BB962C8B-B14F-4D97-AF65-F5344CB8AC3E}">
        <p14:creationId xmlns:p14="http://schemas.microsoft.com/office/powerpoint/2010/main" val="2392295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90989389-9FF2-4576-A682-4313A8682A43}"/>
              </a:ext>
            </a:extLst>
          </p:cNvPr>
          <p:cNvSpPr>
            <a:spLocks noGrp="1"/>
          </p:cNvSpPr>
          <p:nvPr>
            <p:ph idx="1"/>
          </p:nvPr>
        </p:nvSpPr>
        <p:spPr>
          <a:xfrm>
            <a:off x="171450" y="273050"/>
            <a:ext cx="11468100" cy="1303236"/>
          </a:xfrm>
        </p:spPr>
        <p:txBody>
          <a:bodyPr>
            <a:noAutofit/>
          </a:bodyPr>
          <a:lstStyle/>
          <a:p>
            <a:r>
              <a:rPr lang="ru-RU" sz="1800" dirty="0">
                <a:latin typeface="Times New Roman" panose="02020603050405020304" pitchFamily="18" charset="0"/>
                <a:cs typeface="Times New Roman" panose="02020603050405020304" pitchFamily="18" charset="0"/>
              </a:rPr>
              <a:t>В качестве </a:t>
            </a:r>
            <a:r>
              <a:rPr lang="en-US" sz="1800" dirty="0">
                <a:latin typeface="Times New Roman" panose="02020603050405020304" pitchFamily="18" charset="0"/>
                <a:cs typeface="Times New Roman" panose="02020603050405020304" pitchFamily="18" charset="0"/>
              </a:rPr>
              <a:t>optimizer (</a:t>
            </a:r>
            <a:r>
              <a:rPr lang="ru-RU" sz="1800" dirty="0">
                <a:latin typeface="Times New Roman" panose="02020603050405020304" pitchFamily="18" charset="0"/>
                <a:cs typeface="Times New Roman" panose="02020603050405020304" pitchFamily="18" charset="0"/>
              </a:rPr>
              <a:t>определяет процедуру обучения</a:t>
            </a:r>
            <a:r>
              <a:rPr lang="en-US" sz="1800" dirty="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берем </a:t>
            </a:r>
            <a:r>
              <a:rPr lang="en-US" sz="1800" dirty="0">
                <a:latin typeface="Times New Roman" panose="02020603050405020304" pitchFamily="18" charset="0"/>
                <a:cs typeface="Times New Roman" panose="02020603050405020304" pitchFamily="18" charset="0"/>
              </a:rPr>
              <a:t>Adam –</a:t>
            </a:r>
            <a:r>
              <a:rPr lang="ru-RU"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Adaptive Moment Estimation </a:t>
            </a:r>
            <a:r>
              <a:rPr lang="ru-RU" sz="1800" dirty="0">
                <a:latin typeface="Times New Roman" panose="02020603050405020304" pitchFamily="18" charset="0"/>
                <a:cs typeface="Times New Roman" panose="02020603050405020304" pitchFamily="18" charset="0"/>
              </a:rPr>
              <a:t>– метод в котором сочетается и инерция (как при стохастическом градиентном спуске), так и адаптивность шага.</a:t>
            </a:r>
          </a:p>
          <a:p>
            <a:r>
              <a:rPr lang="ru-RU" sz="1800" dirty="0">
                <a:latin typeface="Times New Roman" panose="02020603050405020304" pitchFamily="18" charset="0"/>
                <a:cs typeface="Times New Roman" panose="02020603050405020304" pitchFamily="18" charset="0"/>
              </a:rPr>
              <a:t>В качестве метрики (используется для мониторинга обучения) – </a:t>
            </a:r>
            <a:r>
              <a:rPr lang="en-US" sz="1800" dirty="0">
                <a:latin typeface="Times New Roman" panose="02020603050405020304" pitchFamily="18" charset="0"/>
                <a:cs typeface="Times New Roman" panose="02020603050405020304" pitchFamily="18" charset="0"/>
              </a:rPr>
              <a:t>AUC </a:t>
            </a:r>
            <a:r>
              <a:rPr lang="ru-RU" sz="1800" dirty="0">
                <a:latin typeface="Times New Roman" panose="02020603050405020304" pitchFamily="18" charset="0"/>
                <a:cs typeface="Times New Roman" panose="02020603050405020304" pitchFamily="18" charset="0"/>
              </a:rPr>
              <a:t>–площадь под кривой ошибок. </a:t>
            </a:r>
            <a:r>
              <a:rPr lang="ru-RU" sz="1800" i="0" dirty="0">
                <a:solidFill>
                  <a:srgbClr val="111111"/>
                </a:solidFill>
                <a:effectLst/>
                <a:latin typeface="Times New Roman" panose="02020603050405020304" pitchFamily="18" charset="0"/>
                <a:cs typeface="Times New Roman" panose="02020603050405020304" pitchFamily="18" charset="0"/>
              </a:rPr>
              <a:t>Данная кривая представляет из себя линию от (0,0) до (1,1) в координатах </a:t>
            </a:r>
            <a:r>
              <a:rPr lang="ru-RU" sz="1800" i="0" dirty="0" err="1">
                <a:solidFill>
                  <a:srgbClr val="111111"/>
                </a:solidFill>
                <a:effectLst/>
                <a:latin typeface="Times New Roman" panose="02020603050405020304" pitchFamily="18" charset="0"/>
                <a:cs typeface="Times New Roman" panose="02020603050405020304" pitchFamily="18" charset="0"/>
              </a:rPr>
              <a:t>True</a:t>
            </a:r>
            <a:r>
              <a:rPr lang="ru-RU" sz="1800" i="0" dirty="0">
                <a:solidFill>
                  <a:srgbClr val="111111"/>
                </a:solidFill>
                <a:effectLst/>
                <a:latin typeface="Times New Roman" panose="02020603050405020304" pitchFamily="18" charset="0"/>
                <a:cs typeface="Times New Roman" panose="02020603050405020304" pitchFamily="18" charset="0"/>
              </a:rPr>
              <a:t> </a:t>
            </a:r>
            <a:r>
              <a:rPr lang="ru-RU" sz="1800" i="0" dirty="0" err="1">
                <a:solidFill>
                  <a:srgbClr val="111111"/>
                </a:solidFill>
                <a:effectLst/>
                <a:latin typeface="Times New Roman" panose="02020603050405020304" pitchFamily="18" charset="0"/>
                <a:cs typeface="Times New Roman" panose="02020603050405020304" pitchFamily="18" charset="0"/>
              </a:rPr>
              <a:t>Positive</a:t>
            </a:r>
            <a:r>
              <a:rPr lang="ru-RU" sz="1800" i="0" dirty="0">
                <a:solidFill>
                  <a:srgbClr val="111111"/>
                </a:solidFill>
                <a:effectLst/>
                <a:latin typeface="Times New Roman" panose="02020603050405020304" pitchFamily="18" charset="0"/>
                <a:cs typeface="Times New Roman" panose="02020603050405020304" pitchFamily="18" charset="0"/>
              </a:rPr>
              <a:t> Rate (TPR) и </a:t>
            </a:r>
            <a:r>
              <a:rPr lang="ru-RU" sz="1800" i="0" dirty="0" err="1">
                <a:solidFill>
                  <a:srgbClr val="111111"/>
                </a:solidFill>
                <a:effectLst/>
                <a:latin typeface="Times New Roman" panose="02020603050405020304" pitchFamily="18" charset="0"/>
                <a:cs typeface="Times New Roman" panose="02020603050405020304" pitchFamily="18" charset="0"/>
              </a:rPr>
              <a:t>False</a:t>
            </a:r>
            <a:r>
              <a:rPr lang="ru-RU" sz="1800" i="0" dirty="0">
                <a:solidFill>
                  <a:srgbClr val="111111"/>
                </a:solidFill>
                <a:effectLst/>
                <a:latin typeface="Times New Roman" panose="02020603050405020304" pitchFamily="18" charset="0"/>
                <a:cs typeface="Times New Roman" panose="02020603050405020304" pitchFamily="18" charset="0"/>
              </a:rPr>
              <a:t> </a:t>
            </a:r>
            <a:r>
              <a:rPr lang="ru-RU" sz="1800" i="0" dirty="0" err="1">
                <a:solidFill>
                  <a:srgbClr val="111111"/>
                </a:solidFill>
                <a:effectLst/>
                <a:latin typeface="Times New Roman" panose="02020603050405020304" pitchFamily="18" charset="0"/>
                <a:cs typeface="Times New Roman" panose="02020603050405020304" pitchFamily="18" charset="0"/>
              </a:rPr>
              <a:t>Positive</a:t>
            </a:r>
            <a:r>
              <a:rPr lang="ru-RU" sz="1800" i="0" dirty="0">
                <a:solidFill>
                  <a:srgbClr val="111111"/>
                </a:solidFill>
                <a:effectLst/>
                <a:latin typeface="Times New Roman" panose="02020603050405020304" pitchFamily="18" charset="0"/>
                <a:cs typeface="Times New Roman" panose="02020603050405020304" pitchFamily="18" charset="0"/>
              </a:rPr>
              <a:t> Rate (FPR):</a:t>
            </a:r>
          </a:p>
          <a:p>
            <a:endParaRPr lang="ru-RU" sz="1800" dirty="0">
              <a:latin typeface="Times New Roman" panose="02020603050405020304" pitchFamily="18" charset="0"/>
              <a:cs typeface="Times New Roman" panose="02020603050405020304" pitchFamily="18" charset="0"/>
            </a:endParaRPr>
          </a:p>
          <a:p>
            <a:endParaRPr lang="ru-RU" sz="1800" dirty="0"/>
          </a:p>
        </p:txBody>
      </p:sp>
      <p:sp>
        <p:nvSpPr>
          <p:cNvPr id="4" name="TextBox 3">
            <a:extLst>
              <a:ext uri="{FF2B5EF4-FFF2-40B4-BE49-F238E27FC236}">
                <a16:creationId xmlns:a16="http://schemas.microsoft.com/office/drawing/2014/main" id="{980E8E14-0AAB-4FE9-A8BB-0A1BB6E5FB51}"/>
              </a:ext>
            </a:extLst>
          </p:cNvPr>
          <p:cNvSpPr txBox="1"/>
          <p:nvPr/>
        </p:nvSpPr>
        <p:spPr>
          <a:xfrm>
            <a:off x="314325" y="3804147"/>
            <a:ext cx="6791325" cy="923330"/>
          </a:xfrm>
          <a:prstGeom prst="rect">
            <a:avLst/>
          </a:prstGeom>
          <a:noFill/>
        </p:spPr>
        <p:txBody>
          <a:bodyPr wrap="square" rtlCol="0">
            <a:spAutoFit/>
          </a:bodyPr>
          <a:lstStyle/>
          <a:p>
            <a:r>
              <a:rPr lang="ru-RU" sz="1800" b="0" i="0" dirty="0">
                <a:solidFill>
                  <a:srgbClr val="111111"/>
                </a:solidFill>
                <a:effectLst/>
                <a:latin typeface="Times New Roman" panose="02020603050405020304" pitchFamily="18" charset="0"/>
                <a:cs typeface="Times New Roman" panose="02020603050405020304" pitchFamily="18" charset="0"/>
              </a:rPr>
              <a:t>В противном случае, когда классификатор случайно выдает вероятности классов, AUC-ROC будет стремиться к 0.5, так как классификатор будет выдавать одинаковое количество TP и FP.</a:t>
            </a:r>
            <a:endParaRPr lang="ru-RU" sz="2800" dirty="0">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03FC62ED-56A9-4C3D-9C23-C515B260F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645" y="1961452"/>
            <a:ext cx="1752845" cy="1457528"/>
          </a:xfrm>
          <a:prstGeom prst="rect">
            <a:avLst/>
          </a:prstGeom>
        </p:spPr>
      </p:pic>
      <p:sp>
        <p:nvSpPr>
          <p:cNvPr id="7" name="Объект 2">
            <a:extLst>
              <a:ext uri="{FF2B5EF4-FFF2-40B4-BE49-F238E27FC236}">
                <a16:creationId xmlns:a16="http://schemas.microsoft.com/office/drawing/2014/main" id="{89927341-CB6B-4FDE-B34E-680DB83A2AB7}"/>
              </a:ext>
            </a:extLst>
          </p:cNvPr>
          <p:cNvSpPr txBox="1">
            <a:spLocks/>
          </p:cNvSpPr>
          <p:nvPr/>
        </p:nvSpPr>
        <p:spPr>
          <a:xfrm>
            <a:off x="171450" y="5010108"/>
            <a:ext cx="10515600" cy="1708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180000">
              <a:lnSpc>
                <a:spcPct val="100000"/>
              </a:lnSpc>
            </a:pPr>
            <a:r>
              <a:rPr lang="en-US" sz="1800" dirty="0">
                <a:latin typeface="Times New Roman" panose="02020603050405020304" pitchFamily="18" charset="0"/>
                <a:cs typeface="Times New Roman" panose="02020603050405020304" pitchFamily="18" charset="0"/>
              </a:rPr>
              <a:t>Loss –</a:t>
            </a:r>
            <a:r>
              <a:rPr lang="ru-RU" sz="1800" dirty="0">
                <a:latin typeface="Times New Roman" panose="02020603050405020304" pitchFamily="18" charset="0"/>
                <a:cs typeface="Times New Roman" panose="02020603050405020304" pitchFamily="18" charset="0"/>
              </a:rPr>
              <a:t> функция которая минимизируется в процессе обучения – </a:t>
            </a:r>
            <a:r>
              <a:rPr lang="en-US" sz="1800" dirty="0" err="1">
                <a:latin typeface="Times New Roman" panose="02020603050405020304" pitchFamily="18" charset="0"/>
                <a:cs typeface="Times New Roman" panose="02020603050405020304" pitchFamily="18" charset="0"/>
              </a:rPr>
              <a:t>binary_crossentropy</a:t>
            </a:r>
            <a:r>
              <a:rPr lang="en-US" sz="1800" dirty="0">
                <a:latin typeface="Times New Roman" panose="02020603050405020304" pitchFamily="18" charset="0"/>
                <a:cs typeface="Times New Roman" panose="02020603050405020304" pitchFamily="18" charset="0"/>
              </a:rPr>
              <a:t>.</a:t>
            </a:r>
            <a:r>
              <a:rPr lang="ru-RU" sz="1800" dirty="0">
                <a:latin typeface="Times New Roman" panose="02020603050405020304" pitchFamily="18" charset="0"/>
                <a:cs typeface="Times New Roman" panose="02020603050405020304" pitchFamily="18" charset="0"/>
              </a:rPr>
              <a:t> Она близко связана с природой вероятностей и хорошо сочетается с </a:t>
            </a:r>
            <a:r>
              <a:rPr lang="en-US" sz="1800" dirty="0">
                <a:latin typeface="Times New Roman" panose="02020603050405020304" pitchFamily="18" charset="0"/>
                <a:cs typeface="Times New Roman" panose="02020603050405020304" pitchFamily="18" charset="0"/>
              </a:rPr>
              <a:t>sigmoid </a:t>
            </a:r>
            <a:r>
              <a:rPr lang="ru-RU" sz="1800" dirty="0">
                <a:latin typeface="Times New Roman" panose="02020603050405020304" pitchFamily="18" charset="0"/>
                <a:cs typeface="Times New Roman" panose="02020603050405020304" pitchFamily="18" charset="0"/>
              </a:rPr>
              <a:t>или </a:t>
            </a:r>
            <a:r>
              <a:rPr lang="en-US" sz="1800" dirty="0" err="1">
                <a:latin typeface="Times New Roman" panose="02020603050405020304" pitchFamily="18" charset="0"/>
                <a:cs typeface="Times New Roman" panose="02020603050405020304" pitchFamily="18" charset="0"/>
              </a:rPr>
              <a:t>softmax</a:t>
            </a:r>
            <a:r>
              <a:rPr lang="en-US" sz="1800" dirty="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даже если они использованы в последнем нейроне, помогая уменьшить проблему исчезающего градиента.</a:t>
            </a:r>
          </a:p>
        </p:txBody>
      </p:sp>
      <p:sp>
        <p:nvSpPr>
          <p:cNvPr id="8" name="TextBox 7">
            <a:extLst>
              <a:ext uri="{FF2B5EF4-FFF2-40B4-BE49-F238E27FC236}">
                <a16:creationId xmlns:a16="http://schemas.microsoft.com/office/drawing/2014/main" id="{6687B517-3C96-43FD-AF8A-B41ED54520B0}"/>
              </a:ext>
            </a:extLst>
          </p:cNvPr>
          <p:cNvSpPr txBox="1"/>
          <p:nvPr/>
        </p:nvSpPr>
        <p:spPr>
          <a:xfrm>
            <a:off x="2760685" y="1495823"/>
            <a:ext cx="3717880" cy="2308324"/>
          </a:xfrm>
          <a:prstGeom prst="rect">
            <a:avLst/>
          </a:prstGeom>
          <a:noFill/>
        </p:spPr>
        <p:txBody>
          <a:bodyPr wrap="square" rtlCol="0">
            <a:spAutoFit/>
          </a:bodyPr>
          <a:lstStyle/>
          <a:p>
            <a:r>
              <a:rPr lang="ru-RU" sz="1800" b="0" i="0" dirty="0">
                <a:solidFill>
                  <a:srgbClr val="111111"/>
                </a:solidFill>
                <a:effectLst/>
                <a:latin typeface="Times New Roman" panose="02020603050405020304" pitchFamily="18" charset="0"/>
                <a:cs typeface="Times New Roman" panose="02020603050405020304" pitchFamily="18" charset="0"/>
              </a:rPr>
              <a:t>TPR - это полнота, а FPR показывает, какую долю из объектов </a:t>
            </a:r>
            <a:r>
              <a:rPr lang="ru-RU" sz="1800" b="0" i="0" dirty="0" err="1">
                <a:solidFill>
                  <a:srgbClr val="111111"/>
                </a:solidFill>
                <a:effectLst/>
                <a:latin typeface="Times New Roman" panose="02020603050405020304" pitchFamily="18" charset="0"/>
                <a:cs typeface="Times New Roman" panose="02020603050405020304" pitchFamily="18" charset="0"/>
              </a:rPr>
              <a:t>negative</a:t>
            </a:r>
            <a:r>
              <a:rPr lang="ru-RU" sz="1800" b="0" i="0" dirty="0">
                <a:solidFill>
                  <a:srgbClr val="111111"/>
                </a:solidFill>
                <a:effectLst/>
                <a:latin typeface="Times New Roman" panose="02020603050405020304" pitchFamily="18" charset="0"/>
                <a:cs typeface="Times New Roman" panose="02020603050405020304" pitchFamily="18" charset="0"/>
              </a:rPr>
              <a:t> класса алгоритм предсказал неверно. В идеальном случае, когда классификатор не делает ошибок (FPR = 0, TPR = 1) мы получим площадь под кривой, равную единице;</a:t>
            </a:r>
            <a:endParaRPr lang="ru-RU" dirty="0">
              <a:latin typeface="Times New Roman" panose="02020603050405020304" pitchFamily="18" charset="0"/>
              <a:cs typeface="Times New Roman" panose="02020603050405020304" pitchFamily="18" charset="0"/>
            </a:endParaRPr>
          </a:p>
        </p:txBody>
      </p:sp>
      <p:pic>
        <p:nvPicPr>
          <p:cNvPr id="10" name="Рисунок 9">
            <a:extLst>
              <a:ext uri="{FF2B5EF4-FFF2-40B4-BE49-F238E27FC236}">
                <a16:creationId xmlns:a16="http://schemas.microsoft.com/office/drawing/2014/main" id="{1C2A43EA-4646-43C3-9D28-B7E457C76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989" y="1495823"/>
            <a:ext cx="4357872" cy="3434735"/>
          </a:xfrm>
          <a:prstGeom prst="rect">
            <a:avLst/>
          </a:prstGeom>
        </p:spPr>
      </p:pic>
    </p:spTree>
    <p:extLst>
      <p:ext uri="{BB962C8B-B14F-4D97-AF65-F5344CB8AC3E}">
        <p14:creationId xmlns:p14="http://schemas.microsoft.com/office/powerpoint/2010/main" val="4249173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2DFA3B-9567-4269-9289-014DBA650186}"/>
              </a:ext>
            </a:extLst>
          </p:cNvPr>
          <p:cNvSpPr>
            <a:spLocks noGrp="1"/>
          </p:cNvSpPr>
          <p:nvPr>
            <p:ph type="title"/>
          </p:nvPr>
        </p:nvSpPr>
        <p:spPr>
          <a:xfrm>
            <a:off x="235085" y="-179624"/>
            <a:ext cx="10515600" cy="1325563"/>
          </a:xfrm>
        </p:spPr>
        <p:txBody>
          <a:bodyPr/>
          <a:lstStyle/>
          <a:p>
            <a:r>
              <a:rPr lang="en-US" dirty="0"/>
              <a:t>Learning Schedule</a:t>
            </a:r>
            <a:endParaRPr lang="ru-RU" dirty="0"/>
          </a:p>
        </p:txBody>
      </p:sp>
      <p:sp>
        <p:nvSpPr>
          <p:cNvPr id="3" name="Объект 2">
            <a:extLst>
              <a:ext uri="{FF2B5EF4-FFF2-40B4-BE49-F238E27FC236}">
                <a16:creationId xmlns:a16="http://schemas.microsoft.com/office/drawing/2014/main" id="{E5C3F744-EB9A-4E98-9449-A267ABFDC314}"/>
              </a:ext>
            </a:extLst>
          </p:cNvPr>
          <p:cNvSpPr>
            <a:spLocks noGrp="1"/>
          </p:cNvSpPr>
          <p:nvPr>
            <p:ph idx="1"/>
          </p:nvPr>
        </p:nvSpPr>
        <p:spPr>
          <a:xfrm>
            <a:off x="235085" y="957212"/>
            <a:ext cx="5860915" cy="4943576"/>
          </a:xfrm>
        </p:spPr>
        <p:txBody>
          <a:bodyPr>
            <a:normAutofit/>
          </a:bodyPr>
          <a:lstStyle/>
          <a:p>
            <a:r>
              <a:rPr lang="en-US" sz="1800" dirty="0">
                <a:latin typeface="Times New Roman" panose="02020603050405020304" pitchFamily="18" charset="0"/>
                <a:cs typeface="Times New Roman" panose="02020603050405020304" pitchFamily="18" charset="0"/>
              </a:rPr>
              <a:t>Learning rate </a:t>
            </a:r>
            <a:r>
              <a:rPr lang="ru-RU" sz="1800" dirty="0">
                <a:latin typeface="Times New Roman" panose="02020603050405020304" pitchFamily="18" charset="0"/>
                <a:cs typeface="Times New Roman" panose="02020603050405020304" pitchFamily="18" charset="0"/>
              </a:rPr>
              <a:t>оказывает достаточно сильное влияние на сходимость функции:</a:t>
            </a:r>
          </a:p>
          <a:p>
            <a:pPr lvl="1"/>
            <a:r>
              <a:rPr lang="ru-RU" sz="1800" dirty="0">
                <a:latin typeface="Times New Roman" panose="02020603050405020304" pitchFamily="18" charset="0"/>
                <a:cs typeface="Times New Roman" panose="02020603050405020304" pitchFamily="18" charset="0"/>
              </a:rPr>
              <a:t>Большое значение означает, что сначала оптимизация была, но остановилась и качество становится хуже, мы выходим из оптимальной точки.</a:t>
            </a:r>
          </a:p>
          <a:p>
            <a:pPr lvl="1"/>
            <a:r>
              <a:rPr lang="ru-RU" sz="1800" dirty="0">
                <a:latin typeface="Times New Roman" panose="02020603050405020304" pitchFamily="18" charset="0"/>
                <a:cs typeface="Times New Roman" panose="02020603050405020304" pitchFamily="18" charset="0"/>
              </a:rPr>
              <a:t>Если </a:t>
            </a:r>
            <a:r>
              <a:rPr lang="en-US" sz="1800" dirty="0">
                <a:latin typeface="Times New Roman" panose="02020603050405020304" pitchFamily="18" charset="0"/>
                <a:cs typeface="Times New Roman" panose="02020603050405020304" pitchFamily="18" charset="0"/>
              </a:rPr>
              <a:t>learning rate </a:t>
            </a:r>
            <a:r>
              <a:rPr lang="ru-RU" sz="1800" dirty="0">
                <a:latin typeface="Times New Roman" panose="02020603050405020304" pitchFamily="18" charset="0"/>
                <a:cs typeface="Times New Roman" panose="02020603050405020304" pitchFamily="18" charset="0"/>
              </a:rPr>
              <a:t>маленький, то обучение слишком медленное</a:t>
            </a:r>
          </a:p>
          <a:p>
            <a:pPr lvl="1"/>
            <a:r>
              <a:rPr lang="ru-RU" sz="1800" dirty="0">
                <a:latin typeface="Times New Roman" panose="02020603050405020304" pitchFamily="18" charset="0"/>
                <a:cs typeface="Times New Roman" panose="02020603050405020304" pitchFamily="18" charset="0"/>
              </a:rPr>
              <a:t>Если </a:t>
            </a:r>
            <a:r>
              <a:rPr lang="en-US" sz="1800" dirty="0">
                <a:latin typeface="Times New Roman" panose="02020603050405020304" pitchFamily="18" charset="0"/>
                <a:cs typeface="Times New Roman" panose="02020603050405020304" pitchFamily="18" charset="0"/>
              </a:rPr>
              <a:t>learning rate </a:t>
            </a:r>
            <a:r>
              <a:rPr lang="ru-RU" sz="1800" dirty="0">
                <a:latin typeface="Times New Roman" panose="02020603050405020304" pitchFamily="18" charset="0"/>
                <a:cs typeface="Times New Roman" panose="02020603050405020304" pitchFamily="18" charset="0"/>
              </a:rPr>
              <a:t>недостаточно большой, то поначалу все норм, а потом застреваем и не двигаемся дальше</a:t>
            </a:r>
          </a:p>
          <a:p>
            <a:pPr lvl="1"/>
            <a:r>
              <a:rPr lang="ru-RU" sz="1800" dirty="0">
                <a:latin typeface="Times New Roman" panose="02020603050405020304" pitchFamily="18" charset="0"/>
                <a:cs typeface="Times New Roman" panose="02020603050405020304" pitchFamily="18" charset="0"/>
              </a:rPr>
              <a:t>При оптимальном </a:t>
            </a:r>
            <a:r>
              <a:rPr lang="en-US" sz="1800" dirty="0">
                <a:latin typeface="Times New Roman" panose="02020603050405020304" pitchFamily="18" charset="0"/>
                <a:cs typeface="Times New Roman" panose="02020603050405020304" pitchFamily="18" charset="0"/>
              </a:rPr>
              <a:t>learning rate </a:t>
            </a:r>
            <a:r>
              <a:rPr lang="ru-RU" sz="1800" dirty="0">
                <a:latin typeface="Times New Roman" panose="02020603050405020304" pitchFamily="18" charset="0"/>
                <a:cs typeface="Times New Roman" panose="02020603050405020304" pitchFamily="18" charset="0"/>
              </a:rPr>
              <a:t>мы обучаемся быстро вначале и к концу выходим на оптимальную точку.</a:t>
            </a:r>
          </a:p>
          <a:p>
            <a:pPr lvl="1"/>
            <a:r>
              <a:rPr lang="ru-RU" sz="1800" dirty="0">
                <a:latin typeface="Times New Roman" panose="02020603050405020304" pitchFamily="18" charset="0"/>
                <a:cs typeface="Times New Roman" panose="02020603050405020304" pitchFamily="18" charset="0"/>
              </a:rPr>
              <a:t>Наиболее оптимальное решение – гибрид: сначала шаг большой (увеличиваем скорость сходимости), затем с каждой итерацией уменьшаем (позволяет найти оптимальную точку)</a:t>
            </a:r>
          </a:p>
        </p:txBody>
      </p:sp>
      <p:pic>
        <p:nvPicPr>
          <p:cNvPr id="5" name="Рисунок 4">
            <a:extLst>
              <a:ext uri="{FF2B5EF4-FFF2-40B4-BE49-F238E27FC236}">
                <a16:creationId xmlns:a16="http://schemas.microsoft.com/office/drawing/2014/main" id="{827F2B9B-F15F-4F98-9AE6-9BAFE670C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085" y="835136"/>
            <a:ext cx="5640198" cy="2316820"/>
          </a:xfrm>
          <a:prstGeom prst="rect">
            <a:avLst/>
          </a:prstGeom>
        </p:spPr>
      </p:pic>
      <p:pic>
        <p:nvPicPr>
          <p:cNvPr id="7" name="Рисунок 6">
            <a:extLst>
              <a:ext uri="{FF2B5EF4-FFF2-40B4-BE49-F238E27FC236}">
                <a16:creationId xmlns:a16="http://schemas.microsoft.com/office/drawing/2014/main" id="{1F4C622B-5439-42F3-9A43-3080E4B53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246" y="3493546"/>
            <a:ext cx="3443874" cy="2968605"/>
          </a:xfrm>
          <a:prstGeom prst="rect">
            <a:avLst/>
          </a:prstGeom>
        </p:spPr>
      </p:pic>
      <p:sp>
        <p:nvSpPr>
          <p:cNvPr id="6" name="TextBox 5">
            <a:extLst>
              <a:ext uri="{FF2B5EF4-FFF2-40B4-BE49-F238E27FC236}">
                <a16:creationId xmlns:a16="http://schemas.microsoft.com/office/drawing/2014/main" id="{0C868671-656E-4E27-B591-BDF388CB12C6}"/>
              </a:ext>
            </a:extLst>
          </p:cNvPr>
          <p:cNvSpPr txBox="1"/>
          <p:nvPr/>
        </p:nvSpPr>
        <p:spPr>
          <a:xfrm>
            <a:off x="6905289" y="3056678"/>
            <a:ext cx="4491789" cy="307777"/>
          </a:xfrm>
          <a:prstGeom prst="rect">
            <a:avLst/>
          </a:prstGeom>
          <a:noFill/>
        </p:spPr>
        <p:txBody>
          <a:bodyPr wrap="square" rtlCol="0">
            <a:spAutoFit/>
          </a:bodyPr>
          <a:lstStyle/>
          <a:p>
            <a:pPr algn="ctr"/>
            <a:r>
              <a:rPr lang="en-US" sz="1400" i="1" dirty="0">
                <a:solidFill>
                  <a:srgbClr val="191000"/>
                </a:solidFill>
                <a:latin typeface="Times New Roman" panose="02020603050405020304" pitchFamily="18" charset="0"/>
                <a:cs typeface="Times New Roman" panose="02020603050405020304" pitchFamily="18" charset="0"/>
              </a:rPr>
              <a:t>Learning rate </a:t>
            </a:r>
            <a:r>
              <a:rPr lang="ru-RU" sz="1400" i="1" dirty="0">
                <a:solidFill>
                  <a:srgbClr val="191000"/>
                </a:solidFill>
                <a:latin typeface="Times New Roman" panose="02020603050405020304" pitchFamily="18" charset="0"/>
                <a:cs typeface="Times New Roman" panose="02020603050405020304" pitchFamily="18" charset="0"/>
              </a:rPr>
              <a:t>нашей модели</a:t>
            </a:r>
            <a:endParaRPr lang="ru-RU" sz="1400" dirty="0"/>
          </a:p>
        </p:txBody>
      </p:sp>
      <p:sp>
        <p:nvSpPr>
          <p:cNvPr id="8" name="TextBox 7">
            <a:extLst>
              <a:ext uri="{FF2B5EF4-FFF2-40B4-BE49-F238E27FC236}">
                <a16:creationId xmlns:a16="http://schemas.microsoft.com/office/drawing/2014/main" id="{1388FA34-DF2D-4BB6-B185-4A141C6AF5BC}"/>
              </a:ext>
            </a:extLst>
          </p:cNvPr>
          <p:cNvSpPr txBox="1"/>
          <p:nvPr/>
        </p:nvSpPr>
        <p:spPr>
          <a:xfrm>
            <a:off x="6905289" y="6462151"/>
            <a:ext cx="4491789" cy="307777"/>
          </a:xfrm>
          <a:prstGeom prst="rect">
            <a:avLst/>
          </a:prstGeom>
          <a:noFill/>
        </p:spPr>
        <p:txBody>
          <a:bodyPr wrap="square" rtlCol="0">
            <a:spAutoFit/>
          </a:bodyPr>
          <a:lstStyle/>
          <a:p>
            <a:pPr algn="ctr"/>
            <a:r>
              <a:rPr lang="ru-RU" sz="1400" i="1" dirty="0">
                <a:solidFill>
                  <a:srgbClr val="191000"/>
                </a:solidFill>
                <a:latin typeface="Times New Roman" panose="02020603050405020304" pitchFamily="18" charset="0"/>
                <a:cs typeface="Times New Roman" panose="02020603050405020304" pitchFamily="18" charset="0"/>
              </a:rPr>
              <a:t>Примеры </a:t>
            </a:r>
            <a:r>
              <a:rPr lang="en-US" sz="1400" i="1" dirty="0">
                <a:solidFill>
                  <a:srgbClr val="191000"/>
                </a:solidFill>
                <a:latin typeface="Times New Roman" panose="02020603050405020304" pitchFamily="18" charset="0"/>
                <a:cs typeface="Times New Roman" panose="02020603050405020304" pitchFamily="18" charset="0"/>
              </a:rPr>
              <a:t>LR</a:t>
            </a:r>
            <a:endParaRPr lang="ru-RU" sz="1400" dirty="0"/>
          </a:p>
        </p:txBody>
      </p:sp>
    </p:spTree>
    <p:extLst>
      <p:ext uri="{BB962C8B-B14F-4D97-AF65-F5344CB8AC3E}">
        <p14:creationId xmlns:p14="http://schemas.microsoft.com/office/powerpoint/2010/main" val="3975369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9509715-2101-4B5F-AAEA-894D93E8977E}"/>
              </a:ext>
            </a:extLst>
          </p:cNvPr>
          <p:cNvSpPr>
            <a:spLocks noGrp="1"/>
          </p:cNvSpPr>
          <p:nvPr>
            <p:ph idx="1"/>
          </p:nvPr>
        </p:nvSpPr>
        <p:spPr>
          <a:xfrm>
            <a:off x="207028" y="1014413"/>
            <a:ext cx="7209587" cy="6116304"/>
          </a:xfrm>
        </p:spPr>
        <p:txBody>
          <a:bodyPr>
            <a:noAutofit/>
          </a:bodyPr>
          <a:lstStyle/>
          <a:p>
            <a:pPr algn="l"/>
            <a:r>
              <a:rPr lang="ru-RU" sz="1800" dirty="0">
                <a:effectLst/>
                <a:latin typeface="Times New Roman" panose="02020603050405020304" pitchFamily="18" charset="0"/>
                <a:cs typeface="Times New Roman" panose="02020603050405020304" pitchFamily="18" charset="0"/>
              </a:rPr>
              <a:t>Чтобы эффективно работать с большими объемами данных, требуется использовать параметры (</a:t>
            </a:r>
            <a:r>
              <a:rPr lang="ru-RU" sz="1800" dirty="0" err="1">
                <a:effectLst/>
                <a:latin typeface="Times New Roman" panose="02020603050405020304" pitchFamily="18" charset="0"/>
                <a:cs typeface="Times New Roman" panose="02020603050405020304" pitchFamily="18" charset="0"/>
              </a:rPr>
              <a:t>epoch</a:t>
            </a:r>
            <a:r>
              <a:rPr lang="ru-RU" sz="1800" dirty="0">
                <a:effectLst/>
                <a:latin typeface="Times New Roman" panose="02020603050405020304" pitchFamily="18" charset="0"/>
                <a:cs typeface="Times New Roman" panose="02020603050405020304" pitchFamily="18" charset="0"/>
              </a:rPr>
              <a:t>, </a:t>
            </a:r>
            <a:r>
              <a:rPr lang="ru-RU" sz="1800" dirty="0" err="1">
                <a:effectLst/>
                <a:latin typeface="Times New Roman" panose="02020603050405020304" pitchFamily="18" charset="0"/>
                <a:cs typeface="Times New Roman" panose="02020603050405020304" pitchFamily="18" charset="0"/>
              </a:rPr>
              <a:t>batch</a:t>
            </a:r>
            <a:r>
              <a:rPr lang="en-US" sz="1800" dirty="0">
                <a:latin typeface="Times New Roman" panose="02020603050405020304" pitchFamily="18" charset="0"/>
                <a:cs typeface="Times New Roman" panose="02020603050405020304" pitchFamily="18" charset="0"/>
              </a:rPr>
              <a:t>, </a:t>
            </a:r>
            <a:r>
              <a:rPr lang="ru-RU" sz="1800" dirty="0" err="1">
                <a:effectLst/>
                <a:latin typeface="Times New Roman" panose="02020603050405020304" pitchFamily="18" charset="0"/>
                <a:cs typeface="Times New Roman" panose="02020603050405020304" pitchFamily="18" charset="0"/>
              </a:rPr>
              <a:t>batch</a:t>
            </a:r>
            <a:r>
              <a:rPr lang="ru-RU" sz="1800" dirty="0">
                <a:effectLst/>
                <a:latin typeface="Times New Roman" panose="02020603050405020304" pitchFamily="18" charset="0"/>
                <a:cs typeface="Times New Roman" panose="02020603050405020304" pitchFamily="18" charset="0"/>
              </a:rPr>
              <a:t> </a:t>
            </a:r>
            <a:r>
              <a:rPr lang="ru-RU" sz="1800" dirty="0" err="1">
                <a:effectLst/>
                <a:latin typeface="Times New Roman" panose="02020603050405020304" pitchFamily="18" charset="0"/>
                <a:cs typeface="Times New Roman" panose="02020603050405020304" pitchFamily="18" charset="0"/>
              </a:rPr>
              <a:t>size</a:t>
            </a:r>
            <a:r>
              <a:rPr lang="ru-RU" sz="1800" dirty="0">
                <a:effectLst/>
                <a:latin typeface="Times New Roman" panose="02020603050405020304" pitchFamily="18" charset="0"/>
                <a:cs typeface="Times New Roman" panose="02020603050405020304" pitchFamily="18" charset="0"/>
              </a:rPr>
              <a:t>), так как зачастую нет возможности загрузить сразу все данные в обработку. </a:t>
            </a:r>
          </a:p>
          <a:p>
            <a:pPr algn="l"/>
            <a:r>
              <a:rPr lang="ru-RU" sz="1800" dirty="0">
                <a:latin typeface="Times New Roman" panose="02020603050405020304" pitchFamily="18" charset="0"/>
                <a:cs typeface="Times New Roman" panose="02020603050405020304" pitchFamily="18" charset="0"/>
              </a:rPr>
              <a:t>Д</a:t>
            </a:r>
            <a:r>
              <a:rPr lang="ru-RU" sz="1800" dirty="0">
                <a:effectLst/>
                <a:latin typeface="Times New Roman" panose="02020603050405020304" pitchFamily="18" charset="0"/>
                <a:cs typeface="Times New Roman" panose="02020603050405020304" pitchFamily="18" charset="0"/>
              </a:rPr>
              <a:t>ля преодоления этой проблемы, данные делят на части меньшего размера, загружают их по очереди и обновляют веса нейросети в конце каждого шага, подстраивая их под данные.</a:t>
            </a:r>
          </a:p>
          <a:p>
            <a:pPr algn="l"/>
            <a:r>
              <a:rPr lang="ru-RU" sz="1800" dirty="0">
                <a:effectLst/>
                <a:latin typeface="Times New Roman" panose="02020603050405020304" pitchFamily="18" charset="0"/>
                <a:cs typeface="Times New Roman" panose="02020603050405020304" pitchFamily="18" charset="0"/>
              </a:rPr>
              <a:t>Произошла одна эпоха (</a:t>
            </a:r>
            <a:r>
              <a:rPr lang="ru-RU" sz="1800" dirty="0" err="1">
                <a:effectLst/>
                <a:latin typeface="Times New Roman" panose="02020603050405020304" pitchFamily="18" charset="0"/>
                <a:cs typeface="Times New Roman" panose="02020603050405020304" pitchFamily="18" charset="0"/>
              </a:rPr>
              <a:t>epoch</a:t>
            </a:r>
            <a:r>
              <a:rPr lang="ru-RU" sz="1800" dirty="0">
                <a:effectLst/>
                <a:latin typeface="Times New Roman" panose="02020603050405020304" pitchFamily="18" charset="0"/>
                <a:cs typeface="Times New Roman" panose="02020603050405020304" pitchFamily="18" charset="0"/>
              </a:rPr>
              <a:t>) — весь </a:t>
            </a:r>
            <a:r>
              <a:rPr lang="ru-RU" sz="1800" dirty="0" err="1">
                <a:effectLst/>
                <a:latin typeface="Times New Roman" panose="02020603050405020304" pitchFamily="18" charset="0"/>
                <a:cs typeface="Times New Roman" panose="02020603050405020304" pitchFamily="18" charset="0"/>
              </a:rPr>
              <a:t>датасет</a:t>
            </a:r>
            <a:r>
              <a:rPr lang="ru-RU" sz="1800" dirty="0">
                <a:effectLst/>
                <a:latin typeface="Times New Roman" panose="02020603050405020304" pitchFamily="18" charset="0"/>
                <a:cs typeface="Times New Roman" panose="02020603050405020304" pitchFamily="18" charset="0"/>
              </a:rPr>
              <a:t> прошел через нейронную сеть в прямом и обратном направлении только один раз.</a:t>
            </a:r>
          </a:p>
          <a:p>
            <a:pPr algn="l"/>
            <a:r>
              <a:rPr lang="ru-RU" sz="1800" i="0" dirty="0">
                <a:solidFill>
                  <a:srgbClr val="191000"/>
                </a:solidFill>
                <a:effectLst/>
                <a:latin typeface="Times New Roman" panose="02020603050405020304" pitchFamily="18" charset="0"/>
                <a:cs typeface="Times New Roman" panose="02020603050405020304" pitchFamily="18" charset="0"/>
              </a:rPr>
              <a:t>Так как одна </a:t>
            </a:r>
            <a:r>
              <a:rPr lang="ru-RU" sz="1800" dirty="0">
                <a:solidFill>
                  <a:srgbClr val="191000"/>
                </a:solidFill>
                <a:latin typeface="Times New Roman" panose="02020603050405020304" pitchFamily="18" charset="0"/>
                <a:cs typeface="Times New Roman" panose="02020603050405020304" pitchFamily="18" charset="0"/>
              </a:rPr>
              <a:t>эпоха</a:t>
            </a:r>
            <a:r>
              <a:rPr lang="ru-RU" sz="1800" i="0" dirty="0">
                <a:solidFill>
                  <a:srgbClr val="191000"/>
                </a:solidFill>
                <a:effectLst/>
                <a:latin typeface="Times New Roman" panose="02020603050405020304" pitchFamily="18" charset="0"/>
                <a:cs typeface="Times New Roman" panose="02020603050405020304" pitchFamily="18" charset="0"/>
              </a:rPr>
              <a:t> слишком велика для компьютера, </a:t>
            </a:r>
            <a:r>
              <a:rPr lang="ru-RU" sz="1800" i="0" dirty="0" err="1">
                <a:solidFill>
                  <a:srgbClr val="191000"/>
                </a:solidFill>
                <a:effectLst/>
                <a:latin typeface="Times New Roman" panose="02020603050405020304" pitchFamily="18" charset="0"/>
                <a:cs typeface="Times New Roman" panose="02020603050405020304" pitchFamily="18" charset="0"/>
              </a:rPr>
              <a:t>датасет</a:t>
            </a:r>
            <a:r>
              <a:rPr lang="ru-RU" sz="1800" i="0" dirty="0">
                <a:solidFill>
                  <a:srgbClr val="191000"/>
                </a:solidFill>
                <a:effectLst/>
                <a:latin typeface="Times New Roman" panose="02020603050405020304" pitchFamily="18" charset="0"/>
                <a:cs typeface="Times New Roman" panose="02020603050405020304" pitchFamily="18" charset="0"/>
              </a:rPr>
              <a:t> делят на маленькие партии (</a:t>
            </a:r>
            <a:r>
              <a:rPr lang="ru-RU" sz="1800" i="0" dirty="0" err="1">
                <a:solidFill>
                  <a:srgbClr val="191000"/>
                </a:solidFill>
                <a:effectLst/>
                <a:latin typeface="Times New Roman" panose="02020603050405020304" pitchFamily="18" charset="0"/>
                <a:cs typeface="Times New Roman" panose="02020603050405020304" pitchFamily="18" charset="0"/>
              </a:rPr>
              <a:t>batches</a:t>
            </a:r>
            <a:r>
              <a:rPr lang="ru-RU" sz="1800" i="0" dirty="0">
                <a:solidFill>
                  <a:srgbClr val="191000"/>
                </a:solidFill>
                <a:effectLst/>
                <a:latin typeface="Times New Roman" panose="02020603050405020304" pitchFamily="18" charset="0"/>
                <a:cs typeface="Times New Roman" panose="02020603050405020304" pitchFamily="18" charset="0"/>
              </a:rPr>
              <a:t>).</a:t>
            </a:r>
          </a:p>
          <a:p>
            <a:pPr algn="l"/>
            <a:r>
              <a:rPr lang="ru-RU" sz="1800" i="0" dirty="0">
                <a:solidFill>
                  <a:srgbClr val="191000"/>
                </a:solidFill>
                <a:effectLst/>
                <a:latin typeface="Times New Roman" panose="02020603050405020304" pitchFamily="18" charset="0"/>
                <a:cs typeface="Times New Roman" panose="02020603050405020304" pitchFamily="18" charset="0"/>
              </a:rPr>
              <a:t>Одной эпохи недостаточно, так как мы используем ограниченный </a:t>
            </a:r>
            <a:r>
              <a:rPr lang="ru-RU" sz="1800" i="0" dirty="0" err="1">
                <a:solidFill>
                  <a:srgbClr val="191000"/>
                </a:solidFill>
                <a:effectLst/>
                <a:latin typeface="Times New Roman" panose="02020603050405020304" pitchFamily="18" charset="0"/>
                <a:cs typeface="Times New Roman" panose="02020603050405020304" pitchFamily="18" charset="0"/>
              </a:rPr>
              <a:t>датасет</a:t>
            </a:r>
            <a:r>
              <a:rPr lang="ru-RU" sz="1800" i="0" dirty="0">
                <a:solidFill>
                  <a:srgbClr val="191000"/>
                </a:solidFill>
                <a:effectLst/>
                <a:latin typeface="Times New Roman" panose="02020603050405020304" pitchFamily="18" charset="0"/>
                <a:cs typeface="Times New Roman" panose="02020603050405020304" pitchFamily="18" charset="0"/>
              </a:rPr>
              <a:t>, для того чтобы оптимизировать обучение и подстроить кривую под данные. Делается это с помощью градиентного спуска — итеративного процесса. Поэтому обновления весов после одного прохождения недостаточно.</a:t>
            </a:r>
          </a:p>
          <a:p>
            <a:r>
              <a:rPr lang="ru-RU" sz="1800" b="0" i="0" dirty="0">
                <a:solidFill>
                  <a:srgbClr val="191000"/>
                </a:solidFill>
                <a:effectLst/>
                <a:latin typeface="Times New Roman" panose="02020603050405020304" pitchFamily="18" charset="0"/>
                <a:cs typeface="Times New Roman" panose="02020603050405020304" pitchFamily="18" charset="0"/>
              </a:rPr>
              <a:t>С увеличением числа эпох, веса нейронной сети изменяются все большее количество раз. Кривая с каждый разом лучше подстраивается под данные, переходя последовательно из плохо обученного состояния (последний график) в </a:t>
            </a:r>
            <a:r>
              <a:rPr lang="ru-RU" sz="1800" b="1" i="0" dirty="0">
                <a:solidFill>
                  <a:srgbClr val="191000"/>
                </a:solidFill>
                <a:effectLst/>
                <a:latin typeface="Times New Roman" panose="02020603050405020304" pitchFamily="18" charset="0"/>
                <a:cs typeface="Times New Roman" panose="02020603050405020304" pitchFamily="18" charset="0"/>
              </a:rPr>
              <a:t>оптимальное</a:t>
            </a:r>
            <a:r>
              <a:rPr lang="ru-RU" sz="1800" b="0" i="0" dirty="0">
                <a:solidFill>
                  <a:srgbClr val="191000"/>
                </a:solidFill>
                <a:effectLst/>
                <a:latin typeface="Times New Roman" panose="02020603050405020304" pitchFamily="18" charset="0"/>
                <a:cs typeface="Times New Roman" panose="02020603050405020304" pitchFamily="18" charset="0"/>
              </a:rPr>
              <a:t> (центральный график). </a:t>
            </a:r>
          </a:p>
          <a:p>
            <a:pPr algn="l"/>
            <a:endParaRPr lang="ru-RU" sz="1800" i="1" dirty="0">
              <a:solidFill>
                <a:srgbClr val="191000"/>
              </a:solidFill>
              <a:effectLst/>
              <a:latin typeface="Times New Roman" panose="02020603050405020304" pitchFamily="18" charset="0"/>
              <a:cs typeface="Times New Roman" panose="02020603050405020304" pitchFamily="18" charset="0"/>
            </a:endParaRPr>
          </a:p>
          <a:p>
            <a:pPr algn="l"/>
            <a:endParaRPr lang="ru-RU" sz="1800" i="0" dirty="0">
              <a:solidFill>
                <a:srgbClr val="191000"/>
              </a:solidFill>
              <a:effectLst/>
              <a:latin typeface="Times New Roman" panose="02020603050405020304" pitchFamily="18" charset="0"/>
              <a:cs typeface="Times New Roman" panose="02020603050405020304" pitchFamily="18" charset="0"/>
            </a:endParaRPr>
          </a:p>
          <a:p>
            <a:endParaRPr lang="ru-RU" sz="1800" dirty="0">
              <a:latin typeface="Times New Roman" panose="02020603050405020304" pitchFamily="18" charset="0"/>
              <a:cs typeface="Times New Roman" panose="02020603050405020304" pitchFamily="18" charset="0"/>
            </a:endParaRPr>
          </a:p>
        </p:txBody>
      </p:sp>
      <p:sp>
        <p:nvSpPr>
          <p:cNvPr id="4" name="Заголовок 1">
            <a:extLst>
              <a:ext uri="{FF2B5EF4-FFF2-40B4-BE49-F238E27FC236}">
                <a16:creationId xmlns:a16="http://schemas.microsoft.com/office/drawing/2014/main" id="{88F69106-EEC7-4A89-AAAC-91CF6DC075A0}"/>
              </a:ext>
            </a:extLst>
          </p:cNvPr>
          <p:cNvSpPr>
            <a:spLocks noGrp="1"/>
          </p:cNvSpPr>
          <p:nvPr>
            <p:ph type="title"/>
          </p:nvPr>
        </p:nvSpPr>
        <p:spPr>
          <a:xfrm>
            <a:off x="207028" y="0"/>
            <a:ext cx="10515600" cy="790887"/>
          </a:xfrm>
        </p:spPr>
        <p:txBody>
          <a:bodyPr>
            <a:normAutofit/>
          </a:bodyPr>
          <a:lstStyle/>
          <a:p>
            <a:r>
              <a:rPr lang="ru-RU" sz="2800" dirty="0">
                <a:latin typeface="Times New Roman" panose="02020603050405020304" pitchFamily="18" charset="0"/>
                <a:cs typeface="Times New Roman" panose="02020603050405020304" pitchFamily="18" charset="0"/>
              </a:rPr>
              <a:t>Обучаем модель</a:t>
            </a:r>
          </a:p>
        </p:txBody>
      </p:sp>
      <p:pic>
        <p:nvPicPr>
          <p:cNvPr id="6" name="Рисунок 5">
            <a:extLst>
              <a:ext uri="{FF2B5EF4-FFF2-40B4-BE49-F238E27FC236}">
                <a16:creationId xmlns:a16="http://schemas.microsoft.com/office/drawing/2014/main" id="{907FFC7A-3CEE-4BF8-B459-B49363415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070" y="1014414"/>
            <a:ext cx="4419787" cy="1632534"/>
          </a:xfrm>
          <a:prstGeom prst="rect">
            <a:avLst/>
          </a:prstGeom>
        </p:spPr>
      </p:pic>
      <p:sp>
        <p:nvSpPr>
          <p:cNvPr id="7" name="TextBox 6">
            <a:extLst>
              <a:ext uri="{FF2B5EF4-FFF2-40B4-BE49-F238E27FC236}">
                <a16:creationId xmlns:a16="http://schemas.microsoft.com/office/drawing/2014/main" id="{7CF40277-7F90-441F-972F-2ACEEA773D11}"/>
              </a:ext>
            </a:extLst>
          </p:cNvPr>
          <p:cNvSpPr txBox="1"/>
          <p:nvPr/>
        </p:nvSpPr>
        <p:spPr>
          <a:xfrm>
            <a:off x="7394070" y="2690336"/>
            <a:ext cx="4491789" cy="738664"/>
          </a:xfrm>
          <a:prstGeom prst="rect">
            <a:avLst/>
          </a:prstGeom>
          <a:noFill/>
        </p:spPr>
        <p:txBody>
          <a:bodyPr wrap="square" rtlCol="0">
            <a:spAutoFit/>
          </a:bodyPr>
          <a:lstStyle/>
          <a:p>
            <a:pPr algn="ctr"/>
            <a:r>
              <a:rPr lang="ru-RU" sz="1400" i="1" dirty="0">
                <a:solidFill>
                  <a:srgbClr val="191000"/>
                </a:solidFill>
                <a:effectLst/>
                <a:latin typeface="Times New Roman" panose="02020603050405020304" pitchFamily="18" charset="0"/>
                <a:cs typeface="Times New Roman" panose="02020603050405020304" pitchFamily="18" charset="0"/>
              </a:rPr>
              <a:t>Одна эпоха приводит к </a:t>
            </a:r>
            <a:r>
              <a:rPr lang="ru-RU" sz="1400" i="1" dirty="0" err="1">
                <a:solidFill>
                  <a:srgbClr val="191000"/>
                </a:solidFill>
                <a:effectLst/>
                <a:latin typeface="Times New Roman" panose="02020603050405020304" pitchFamily="18" charset="0"/>
                <a:cs typeface="Times New Roman" panose="02020603050405020304" pitchFamily="18" charset="0"/>
              </a:rPr>
              <a:t>недообучению</a:t>
            </a:r>
            <a:r>
              <a:rPr lang="ru-RU" sz="1400" i="1" dirty="0">
                <a:solidFill>
                  <a:srgbClr val="191000"/>
                </a:solidFill>
                <a:effectLst/>
                <a:latin typeface="Times New Roman" panose="02020603050405020304" pitchFamily="18" charset="0"/>
                <a:cs typeface="Times New Roman" panose="02020603050405020304" pitchFamily="18" charset="0"/>
              </a:rPr>
              <a:t>, а избыток эпох — к переобучению.</a:t>
            </a:r>
          </a:p>
          <a:p>
            <a:pPr algn="ctr"/>
            <a:endParaRPr lang="ru-RU" sz="1400" dirty="0"/>
          </a:p>
        </p:txBody>
      </p:sp>
      <p:pic>
        <p:nvPicPr>
          <p:cNvPr id="9" name="Рисунок 8">
            <a:extLst>
              <a:ext uri="{FF2B5EF4-FFF2-40B4-BE49-F238E27FC236}">
                <a16:creationId xmlns:a16="http://schemas.microsoft.com/office/drawing/2014/main" id="{97764723-03AC-4309-BF86-A8673F0FD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4208" y="3472388"/>
            <a:ext cx="1679509" cy="784588"/>
          </a:xfrm>
          <a:prstGeom prst="rect">
            <a:avLst/>
          </a:prstGeom>
        </p:spPr>
      </p:pic>
      <p:sp>
        <p:nvSpPr>
          <p:cNvPr id="10" name="TextBox 9">
            <a:extLst>
              <a:ext uri="{FF2B5EF4-FFF2-40B4-BE49-F238E27FC236}">
                <a16:creationId xmlns:a16="http://schemas.microsoft.com/office/drawing/2014/main" id="{6AFDF6A3-8794-47BA-A04A-5539E4E9267B}"/>
              </a:ext>
            </a:extLst>
          </p:cNvPr>
          <p:cNvSpPr txBox="1"/>
          <p:nvPr/>
        </p:nvSpPr>
        <p:spPr>
          <a:xfrm>
            <a:off x="7394070" y="4396898"/>
            <a:ext cx="4491789" cy="523220"/>
          </a:xfrm>
          <a:prstGeom prst="rect">
            <a:avLst/>
          </a:prstGeom>
          <a:noFill/>
        </p:spPr>
        <p:txBody>
          <a:bodyPr wrap="square" rtlCol="0">
            <a:spAutoFit/>
          </a:bodyPr>
          <a:lstStyle/>
          <a:p>
            <a:pPr algn="ctr"/>
            <a:r>
              <a:rPr lang="ru-RU" sz="1400" i="1" dirty="0">
                <a:solidFill>
                  <a:srgbClr val="191000"/>
                </a:solidFill>
                <a:latin typeface="Times New Roman" panose="02020603050405020304" pitchFamily="18" charset="0"/>
                <a:cs typeface="Times New Roman" panose="02020603050405020304" pitchFamily="18" charset="0"/>
              </a:rPr>
              <a:t>Настройки нашей модели</a:t>
            </a:r>
            <a:endParaRPr lang="ru-RU" sz="1400" i="1" dirty="0">
              <a:solidFill>
                <a:srgbClr val="191000"/>
              </a:solidFill>
              <a:effectLst/>
              <a:latin typeface="Times New Roman" panose="02020603050405020304" pitchFamily="18" charset="0"/>
              <a:cs typeface="Times New Roman" panose="02020603050405020304" pitchFamily="18" charset="0"/>
            </a:endParaRPr>
          </a:p>
          <a:p>
            <a:pPr algn="ctr"/>
            <a:endParaRPr lang="ru-RU" sz="1400" dirty="0"/>
          </a:p>
        </p:txBody>
      </p:sp>
      <p:sp>
        <p:nvSpPr>
          <p:cNvPr id="11" name="Заголовок 1">
            <a:extLst>
              <a:ext uri="{FF2B5EF4-FFF2-40B4-BE49-F238E27FC236}">
                <a16:creationId xmlns:a16="http://schemas.microsoft.com/office/drawing/2014/main" id="{47791981-BFBF-4E2C-A182-899BC0E31115}"/>
              </a:ext>
            </a:extLst>
          </p:cNvPr>
          <p:cNvSpPr txBox="1">
            <a:spLocks/>
          </p:cNvSpPr>
          <p:nvPr/>
        </p:nvSpPr>
        <p:spPr>
          <a:xfrm>
            <a:off x="207028" y="436060"/>
            <a:ext cx="3049504" cy="709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Epoch, batch</a:t>
            </a:r>
            <a:endParaRPr lang="ru-RU"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1721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1420BC0-238C-4D51-B768-A9A0362C0B7B}"/>
              </a:ext>
            </a:extLst>
          </p:cNvPr>
          <p:cNvSpPr>
            <a:spLocks noGrp="1"/>
          </p:cNvSpPr>
          <p:nvPr>
            <p:ph idx="1"/>
          </p:nvPr>
        </p:nvSpPr>
        <p:spPr>
          <a:xfrm>
            <a:off x="142875" y="539146"/>
            <a:ext cx="10674516" cy="834190"/>
          </a:xfrm>
        </p:spPr>
        <p:txBody>
          <a:bodyPr>
            <a:normAutofit/>
          </a:bodyPr>
          <a:lstStyle/>
          <a:p>
            <a:r>
              <a:rPr lang="ru-RU" sz="1800" i="0" dirty="0">
                <a:effectLst/>
                <a:latin typeface="Times New Roman" panose="02020603050405020304" pitchFamily="18" charset="0"/>
                <a:cs typeface="Times New Roman" panose="02020603050405020304" pitchFamily="18" charset="0"/>
              </a:rPr>
              <a:t>Изучение параметров функции прогнозирования и тестирование ее на одних и тех же данных является методологической ошибкой: модель, которая будет просто повторять метки образцов, которые она только что увидела, будет иметь идеальную оценку, но пока не сможет предсказать что-либо полезное.</a:t>
            </a:r>
          </a:p>
          <a:p>
            <a:endParaRPr lang="ru-RU" sz="1800" dirty="0">
              <a:latin typeface="Times New Roman" panose="02020603050405020304" pitchFamily="18" charset="0"/>
              <a:cs typeface="Times New Roman" panose="02020603050405020304" pitchFamily="18" charset="0"/>
            </a:endParaRPr>
          </a:p>
        </p:txBody>
      </p:sp>
      <p:sp>
        <p:nvSpPr>
          <p:cNvPr id="4" name="Заголовок 1">
            <a:extLst>
              <a:ext uri="{FF2B5EF4-FFF2-40B4-BE49-F238E27FC236}">
                <a16:creationId xmlns:a16="http://schemas.microsoft.com/office/drawing/2014/main" id="{2D8E60A4-9583-48AD-8475-E10B02A77BB7}"/>
              </a:ext>
            </a:extLst>
          </p:cNvPr>
          <p:cNvSpPr txBox="1">
            <a:spLocks/>
          </p:cNvSpPr>
          <p:nvPr/>
        </p:nvSpPr>
        <p:spPr>
          <a:xfrm>
            <a:off x="142875" y="0"/>
            <a:ext cx="3049504" cy="709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imes New Roman" panose="02020603050405020304" pitchFamily="18" charset="0"/>
                <a:cs typeface="Times New Roman" panose="02020603050405020304" pitchFamily="18" charset="0"/>
              </a:rPr>
              <a:t>2</a:t>
            </a:r>
            <a:r>
              <a:rPr lang="ru-RU"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Cross validation</a:t>
            </a:r>
            <a:endParaRPr lang="ru-RU" sz="2000" dirty="0">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45EE4962-CEE3-44C6-BAE2-3D886A649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5205" y="1462097"/>
            <a:ext cx="4619693" cy="3090360"/>
          </a:xfrm>
          <a:prstGeom prst="rect">
            <a:avLst/>
          </a:prstGeom>
        </p:spPr>
      </p:pic>
      <p:sp>
        <p:nvSpPr>
          <p:cNvPr id="7" name="TextBox 6">
            <a:extLst>
              <a:ext uri="{FF2B5EF4-FFF2-40B4-BE49-F238E27FC236}">
                <a16:creationId xmlns:a16="http://schemas.microsoft.com/office/drawing/2014/main" id="{79C83D56-9ADC-4E11-AA0B-84C369367F04}"/>
              </a:ext>
            </a:extLst>
          </p:cNvPr>
          <p:cNvSpPr txBox="1"/>
          <p:nvPr/>
        </p:nvSpPr>
        <p:spPr>
          <a:xfrm>
            <a:off x="142875" y="1373335"/>
            <a:ext cx="7377812" cy="2954655"/>
          </a:xfrm>
          <a:prstGeom prst="rect">
            <a:avLst/>
          </a:prstGeom>
          <a:noFill/>
        </p:spPr>
        <p:txBody>
          <a:bodyPr wrap="square" rtlCol="0">
            <a:spAutoFit/>
          </a:bodyPr>
          <a:lstStyle/>
          <a:p>
            <a:pPr marL="285750" indent="-285750" algn="l">
              <a:buFont typeface="Arial" panose="020B0604020202020204" pitchFamily="34" charset="0"/>
              <a:buChar char="•"/>
            </a:pPr>
            <a:r>
              <a:rPr lang="ru-RU" sz="1800" b="0" i="0" dirty="0">
                <a:effectLst/>
                <a:latin typeface="Times New Roman" panose="02020603050405020304" pitchFamily="18" charset="0"/>
                <a:cs typeface="Times New Roman" panose="02020603050405020304" pitchFamily="18" charset="0"/>
              </a:rPr>
              <a:t>Решением этой проблемы является процедура </a:t>
            </a:r>
            <a:r>
              <a:rPr lang="ru-RU" sz="1800" dirty="0">
                <a:latin typeface="Times New Roman" panose="02020603050405020304" pitchFamily="18" charset="0"/>
                <a:cs typeface="Times New Roman" panose="02020603050405020304" pitchFamily="18" charset="0"/>
              </a:rPr>
              <a:t>перекрестной проверки</a:t>
            </a:r>
            <a:r>
              <a:rPr lang="ru-RU" sz="1800" b="0" i="0" dirty="0">
                <a:effectLst/>
                <a:latin typeface="Times New Roman" panose="02020603050405020304" pitchFamily="18" charset="0"/>
                <a:cs typeface="Times New Roman" panose="02020603050405020304" pitchFamily="18" charset="0"/>
              </a:rPr>
              <a:t> (</a:t>
            </a:r>
            <a:r>
              <a:rPr lang="ru-RU" sz="1800" b="0" i="0" dirty="0" err="1">
                <a:effectLst/>
                <a:latin typeface="Times New Roman" panose="02020603050405020304" pitchFamily="18" charset="0"/>
                <a:cs typeface="Times New Roman" panose="02020603050405020304" pitchFamily="18" charset="0"/>
              </a:rPr>
              <a:t>cross-validation</a:t>
            </a:r>
            <a:r>
              <a:rPr lang="ru-RU" sz="1800" b="0" i="0" dirty="0">
                <a:effectLst/>
                <a:latin typeface="Times New Roman" panose="02020603050405020304" pitchFamily="18" charset="0"/>
                <a:cs typeface="Times New Roman" panose="02020603050405020304" pitchFamily="18" charset="0"/>
              </a:rPr>
              <a:t>). В базовом подходе, называемом </a:t>
            </a:r>
            <a:r>
              <a:rPr lang="ru-RU" sz="1800" b="0" i="1" dirty="0">
                <a:effectLst/>
                <a:latin typeface="Times New Roman" panose="02020603050405020304" pitchFamily="18" charset="0"/>
                <a:cs typeface="Times New Roman" panose="02020603050405020304" pitchFamily="18" charset="0"/>
              </a:rPr>
              <a:t>k- </a:t>
            </a:r>
            <a:r>
              <a:rPr lang="ru-RU" sz="1800" b="0" i="0" dirty="0">
                <a:effectLst/>
                <a:latin typeface="Times New Roman" panose="02020603050405020304" pitchFamily="18" charset="0"/>
                <a:cs typeface="Times New Roman" panose="02020603050405020304" pitchFamily="18" charset="0"/>
              </a:rPr>
              <a:t>кратным, обучающая выборка разбивается на </a:t>
            </a:r>
            <a:r>
              <a:rPr lang="ru-RU" sz="1800" b="0" i="1" dirty="0">
                <a:effectLst/>
                <a:latin typeface="Times New Roman" panose="02020603050405020304" pitchFamily="18" charset="0"/>
                <a:cs typeface="Times New Roman" panose="02020603050405020304" pitchFamily="18" charset="0"/>
              </a:rPr>
              <a:t>k</a:t>
            </a:r>
            <a:r>
              <a:rPr lang="ru-RU" sz="1800" b="0" i="0" dirty="0">
                <a:effectLst/>
                <a:latin typeface="Times New Roman" panose="02020603050405020304" pitchFamily="18" charset="0"/>
                <a:cs typeface="Times New Roman" panose="02020603050405020304" pitchFamily="18" charset="0"/>
              </a:rPr>
              <a:t> меньших наборов. Для каждой из </a:t>
            </a:r>
            <a:r>
              <a:rPr lang="ru-RU" sz="1800" b="0" i="1" dirty="0">
                <a:effectLst/>
                <a:latin typeface="Times New Roman" panose="02020603050405020304" pitchFamily="18" charset="0"/>
                <a:cs typeface="Times New Roman" panose="02020603050405020304" pitchFamily="18" charset="0"/>
              </a:rPr>
              <a:t>k</a:t>
            </a:r>
            <a:r>
              <a:rPr lang="ru-RU" sz="1800" b="0" i="0" dirty="0">
                <a:effectLst/>
                <a:latin typeface="Times New Roman" panose="02020603050405020304" pitchFamily="18" charset="0"/>
                <a:cs typeface="Times New Roman" panose="02020603050405020304" pitchFamily="18" charset="0"/>
              </a:rPr>
              <a:t> «</a:t>
            </a:r>
            <a:r>
              <a:rPr lang="ru-RU" sz="1800" b="0" i="0" dirty="0" err="1">
                <a:effectLst/>
                <a:latin typeface="Times New Roman" panose="02020603050405020304" pitchFamily="18" charset="0"/>
                <a:cs typeface="Times New Roman" panose="02020603050405020304" pitchFamily="18" charset="0"/>
              </a:rPr>
              <a:t>фолдов</a:t>
            </a:r>
            <a:r>
              <a:rPr lang="ru-RU" sz="1800" b="0" i="0" dirty="0">
                <a:effectLst/>
                <a:latin typeface="Times New Roman" panose="02020603050405020304" pitchFamily="18" charset="0"/>
                <a:cs typeface="Times New Roman" panose="02020603050405020304" pitchFamily="18" charset="0"/>
              </a:rPr>
              <a:t>» выполняется следующая процедура :</a:t>
            </a:r>
          </a:p>
          <a:p>
            <a:pPr marL="800100" lvl="1" indent="-342900">
              <a:buFont typeface="Arial" panose="020B0604020202020204" pitchFamily="34" charset="0"/>
              <a:buChar char="•"/>
            </a:pPr>
            <a:r>
              <a:rPr lang="ru-RU" sz="1900" b="0" i="0" dirty="0">
                <a:effectLst/>
                <a:latin typeface="Times New Roman" panose="02020603050405020304" pitchFamily="18" charset="0"/>
                <a:cs typeface="Times New Roman" panose="02020603050405020304" pitchFamily="18" charset="0"/>
              </a:rPr>
              <a:t>Модель обучается с использованием k−1 </a:t>
            </a:r>
            <a:r>
              <a:rPr lang="ru-RU" sz="1900" b="0" i="0" dirty="0" err="1">
                <a:effectLst/>
                <a:latin typeface="Times New Roman" panose="02020603050405020304" pitchFamily="18" charset="0"/>
                <a:cs typeface="Times New Roman" panose="02020603050405020304" pitchFamily="18" charset="0"/>
              </a:rPr>
              <a:t>фолдов</a:t>
            </a:r>
            <a:r>
              <a:rPr lang="ru-RU" sz="1900" b="0" i="0" dirty="0">
                <a:effectLst/>
                <a:latin typeface="Times New Roman" panose="02020603050405020304" pitchFamily="18" charset="0"/>
                <a:cs typeface="Times New Roman" panose="02020603050405020304" pitchFamily="18" charset="0"/>
              </a:rPr>
              <a:t> в качестве обучающих данных;</a:t>
            </a:r>
          </a:p>
          <a:p>
            <a:pPr marL="800100" lvl="1" indent="-342900">
              <a:buFont typeface="Arial" panose="020B0604020202020204" pitchFamily="34" charset="0"/>
              <a:buChar char="•"/>
            </a:pPr>
            <a:r>
              <a:rPr lang="ru-RU" sz="1900" b="0" i="0" dirty="0">
                <a:effectLst/>
                <a:latin typeface="Times New Roman" panose="02020603050405020304" pitchFamily="18" charset="0"/>
                <a:cs typeface="Times New Roman" panose="02020603050405020304" pitchFamily="18" charset="0"/>
              </a:rPr>
              <a:t>Результирующая модель проверяется на оставшейся части данных (т. е. она используется в качестве тестового набора для вычисления показателя производительности, такого как точность).</a:t>
            </a:r>
          </a:p>
        </p:txBody>
      </p:sp>
      <p:pic>
        <p:nvPicPr>
          <p:cNvPr id="12" name="Рисунок 11">
            <a:extLst>
              <a:ext uri="{FF2B5EF4-FFF2-40B4-BE49-F238E27FC236}">
                <a16:creationId xmlns:a16="http://schemas.microsoft.com/office/drawing/2014/main" id="{01A5E987-5959-473A-8434-5FCB6BF18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0487" y="5099268"/>
            <a:ext cx="4334480" cy="1019317"/>
          </a:xfrm>
          <a:prstGeom prst="rect">
            <a:avLst/>
          </a:prstGeom>
        </p:spPr>
      </p:pic>
      <p:sp>
        <p:nvSpPr>
          <p:cNvPr id="13" name="TextBox 12">
            <a:extLst>
              <a:ext uri="{FF2B5EF4-FFF2-40B4-BE49-F238E27FC236}">
                <a16:creationId xmlns:a16="http://schemas.microsoft.com/office/drawing/2014/main" id="{AEB8BB0B-DB59-4644-801A-BB8DD2D1F68B}"/>
              </a:ext>
            </a:extLst>
          </p:cNvPr>
          <p:cNvSpPr txBox="1"/>
          <p:nvPr/>
        </p:nvSpPr>
        <p:spPr>
          <a:xfrm>
            <a:off x="7299158" y="6118585"/>
            <a:ext cx="4491789" cy="523220"/>
          </a:xfrm>
          <a:prstGeom prst="rect">
            <a:avLst/>
          </a:prstGeom>
          <a:noFill/>
        </p:spPr>
        <p:txBody>
          <a:bodyPr wrap="square" rtlCol="0">
            <a:spAutoFit/>
          </a:bodyPr>
          <a:lstStyle/>
          <a:p>
            <a:pPr algn="ctr"/>
            <a:r>
              <a:rPr lang="ru-RU" sz="1400" i="1" dirty="0">
                <a:solidFill>
                  <a:srgbClr val="191000"/>
                </a:solidFill>
                <a:latin typeface="Times New Roman" panose="02020603050405020304" pitchFamily="18" charset="0"/>
                <a:cs typeface="Times New Roman" panose="02020603050405020304" pitchFamily="18" charset="0"/>
              </a:rPr>
              <a:t>Настройки нашей модели</a:t>
            </a:r>
            <a:endParaRPr lang="ru-RU" sz="1400" i="1" dirty="0">
              <a:solidFill>
                <a:srgbClr val="191000"/>
              </a:solidFill>
              <a:effectLst/>
              <a:latin typeface="Times New Roman" panose="02020603050405020304" pitchFamily="18" charset="0"/>
              <a:cs typeface="Times New Roman" panose="02020603050405020304" pitchFamily="18" charset="0"/>
            </a:endParaRPr>
          </a:p>
          <a:p>
            <a:pPr algn="ctr"/>
            <a:endParaRPr lang="ru-RU" sz="1400" dirty="0"/>
          </a:p>
        </p:txBody>
      </p:sp>
      <p:sp>
        <p:nvSpPr>
          <p:cNvPr id="14" name="TextBox 13">
            <a:extLst>
              <a:ext uri="{FF2B5EF4-FFF2-40B4-BE49-F238E27FC236}">
                <a16:creationId xmlns:a16="http://schemas.microsoft.com/office/drawing/2014/main" id="{CB281B1A-75D1-45E6-BAF6-6BCAC34E7BB6}"/>
              </a:ext>
            </a:extLst>
          </p:cNvPr>
          <p:cNvSpPr txBox="1"/>
          <p:nvPr/>
        </p:nvSpPr>
        <p:spPr>
          <a:xfrm>
            <a:off x="142742" y="4210370"/>
            <a:ext cx="7377813" cy="2431435"/>
          </a:xfrm>
          <a:prstGeom prst="rect">
            <a:avLst/>
          </a:prstGeom>
          <a:noFill/>
        </p:spPr>
        <p:txBody>
          <a:bodyPr wrap="square" rtlCol="0">
            <a:spAutoFit/>
          </a:bodyPr>
          <a:lstStyle/>
          <a:p>
            <a:pPr marL="285750" indent="-285750" algn="l">
              <a:buFont typeface="Arial" panose="020B0604020202020204" pitchFamily="34" charset="0"/>
              <a:buChar char="•"/>
            </a:pPr>
            <a:r>
              <a:rPr lang="ru-RU" sz="1900" b="0" i="0" dirty="0">
                <a:effectLst/>
                <a:latin typeface="Times New Roman" panose="02020603050405020304" pitchFamily="18" charset="0"/>
                <a:cs typeface="Times New Roman" panose="02020603050405020304" pitchFamily="18" charset="0"/>
              </a:rPr>
              <a:t>В нашем случае будем использовать разбиение на 5 </a:t>
            </a:r>
            <a:r>
              <a:rPr lang="ru-RU" sz="1900" b="0" i="0" dirty="0" err="1">
                <a:effectLst/>
                <a:latin typeface="Times New Roman" panose="02020603050405020304" pitchFamily="18" charset="0"/>
                <a:cs typeface="Times New Roman" panose="02020603050405020304" pitchFamily="18" charset="0"/>
              </a:rPr>
              <a:t>фолдов</a:t>
            </a:r>
            <a:r>
              <a:rPr lang="ru-RU" sz="1900" b="0" i="0" dirty="0">
                <a:effectLst/>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OOF – out-of-folds – </a:t>
            </a:r>
            <a:r>
              <a:rPr lang="ru-RU" sz="1900" dirty="0">
                <a:latin typeface="Times New Roman" panose="02020603050405020304" pitchFamily="18" charset="0"/>
                <a:cs typeface="Times New Roman" panose="02020603050405020304" pitchFamily="18" charset="0"/>
              </a:rPr>
              <a:t>техника получения предсказаний модели для тренировочной части </a:t>
            </a:r>
            <a:r>
              <a:rPr lang="ru-RU" sz="1900" dirty="0" err="1">
                <a:latin typeface="Times New Roman" panose="02020603050405020304" pitchFamily="18" charset="0"/>
                <a:cs typeface="Times New Roman" panose="02020603050405020304" pitchFamily="18" charset="0"/>
              </a:rPr>
              <a:t>датасета</a:t>
            </a:r>
            <a:r>
              <a:rPr lang="ru-RU" sz="1900" dirty="0">
                <a:latin typeface="Times New Roman" panose="02020603050405020304" pitchFamily="18" charset="0"/>
                <a:cs typeface="Times New Roman" panose="02020603050405020304" pitchFamily="18" charset="0"/>
              </a:rPr>
              <a:t> используя кросс-валидацию. Это предсказания модели во время процедуры перекрестной проверки, то есть это прогнозы, сделанные на основе данных, не используемых для обучения модели. Используются как для оценки производительности модели при составлении прогнозов на невидимых данных, так и для </a:t>
            </a:r>
            <a:r>
              <a:rPr lang="ru-RU" sz="1900" dirty="0" err="1">
                <a:latin typeface="Times New Roman" panose="02020603050405020304" pitchFamily="18" charset="0"/>
                <a:cs typeface="Times New Roman" panose="02020603050405020304" pitchFamily="18" charset="0"/>
              </a:rPr>
              <a:t>стэкинга</a:t>
            </a:r>
            <a:r>
              <a:rPr lang="ru-RU" sz="1900" dirty="0">
                <a:latin typeface="Times New Roman" panose="02020603050405020304" pitchFamily="18" charset="0"/>
                <a:cs typeface="Times New Roman" panose="02020603050405020304" pitchFamily="18" charset="0"/>
              </a:rPr>
              <a:t>. </a:t>
            </a:r>
            <a:endParaRPr lang="ru-RU" sz="1900" b="0" i="0" dirty="0">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AA66F4C-5D63-4073-AB01-1694C419EACE}"/>
              </a:ext>
            </a:extLst>
          </p:cNvPr>
          <p:cNvSpPr txBox="1"/>
          <p:nvPr/>
        </p:nvSpPr>
        <p:spPr>
          <a:xfrm>
            <a:off x="7299158" y="4556599"/>
            <a:ext cx="4491789" cy="307777"/>
          </a:xfrm>
          <a:prstGeom prst="rect">
            <a:avLst/>
          </a:prstGeom>
          <a:noFill/>
        </p:spPr>
        <p:txBody>
          <a:bodyPr wrap="square" rtlCol="0">
            <a:spAutoFit/>
          </a:bodyPr>
          <a:lstStyle/>
          <a:p>
            <a:pPr algn="ctr"/>
            <a:r>
              <a:rPr lang="ru-RU" sz="1400" i="1" dirty="0">
                <a:solidFill>
                  <a:srgbClr val="191000"/>
                </a:solidFill>
                <a:latin typeface="Times New Roman" panose="02020603050405020304" pitchFamily="18" charset="0"/>
                <a:cs typeface="Times New Roman" panose="02020603050405020304" pitchFamily="18" charset="0"/>
              </a:rPr>
              <a:t>Визуализация </a:t>
            </a:r>
            <a:r>
              <a:rPr lang="en-US" sz="1400" i="1" dirty="0">
                <a:solidFill>
                  <a:srgbClr val="191000"/>
                </a:solidFill>
                <a:latin typeface="Times New Roman" panose="02020603050405020304" pitchFamily="18" charset="0"/>
                <a:cs typeface="Times New Roman" panose="02020603050405020304" pitchFamily="18" charset="0"/>
              </a:rPr>
              <a:t>cross-validation</a:t>
            </a:r>
            <a:endParaRPr lang="ru-RU" sz="1400" dirty="0"/>
          </a:p>
        </p:txBody>
      </p:sp>
    </p:spTree>
    <p:extLst>
      <p:ext uri="{BB962C8B-B14F-4D97-AF65-F5344CB8AC3E}">
        <p14:creationId xmlns:p14="http://schemas.microsoft.com/office/powerpoint/2010/main" val="384278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983389-680C-4EA0-B082-E2F2BF10BE74}"/>
              </a:ext>
            </a:extLst>
          </p:cNvPr>
          <p:cNvSpPr>
            <a:spLocks noGrp="1"/>
          </p:cNvSpPr>
          <p:nvPr>
            <p:ph type="title"/>
          </p:nvPr>
        </p:nvSpPr>
        <p:spPr>
          <a:xfrm>
            <a:off x="144379" y="-340727"/>
            <a:ext cx="10515600" cy="1325563"/>
          </a:xfrm>
        </p:spPr>
        <p:txBody>
          <a:bodyPr>
            <a:normAutofit/>
          </a:bodyPr>
          <a:lstStyle/>
          <a:p>
            <a:r>
              <a:rPr lang="ru-RU" sz="2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Data augmentation</a:t>
            </a:r>
            <a:endParaRPr lang="ru-RU" sz="2000" dirty="0">
              <a:latin typeface="Times New Roman" panose="02020603050405020304" pitchFamily="18" charset="0"/>
              <a:cs typeface="Times New Roman" panose="02020603050405020304" pitchFamily="18" charset="0"/>
            </a:endParaRPr>
          </a:p>
        </p:txBody>
      </p:sp>
      <p:sp>
        <p:nvSpPr>
          <p:cNvPr id="3" name="Объект 2">
            <a:extLst>
              <a:ext uri="{FF2B5EF4-FFF2-40B4-BE49-F238E27FC236}">
                <a16:creationId xmlns:a16="http://schemas.microsoft.com/office/drawing/2014/main" id="{82286C56-CC2C-437B-AF28-ED393919015E}"/>
              </a:ext>
            </a:extLst>
          </p:cNvPr>
          <p:cNvSpPr>
            <a:spLocks noGrp="1"/>
          </p:cNvSpPr>
          <p:nvPr>
            <p:ph idx="1"/>
          </p:nvPr>
        </p:nvSpPr>
        <p:spPr>
          <a:xfrm>
            <a:off x="261790" y="561894"/>
            <a:ext cx="7226831" cy="6296106"/>
          </a:xfrm>
        </p:spPr>
        <p:txBody>
          <a:bodyPr>
            <a:noAutofit/>
          </a:bodyPr>
          <a:lstStyle/>
          <a:p>
            <a:pPr marL="180000" indent="180000">
              <a:lnSpc>
                <a:spcPct val="100000"/>
              </a:lnSpc>
            </a:pPr>
            <a:r>
              <a:rPr lang="ru-RU" sz="1600" dirty="0">
                <a:latin typeface="Times New Roman" panose="02020603050405020304" pitchFamily="18" charset="0"/>
                <a:cs typeface="Times New Roman" panose="02020603050405020304" pitchFamily="18" charset="0"/>
              </a:rPr>
              <a:t>Глубокие нейронные сети требуют большого количества обучающих данных для получения хороших результатов и предотвращения переобучения. Однако часто бывает очень трудно получить достаточное количество обучающих образцов. </a:t>
            </a:r>
            <a:endParaRPr lang="en-US" sz="1600" dirty="0">
              <a:latin typeface="Times New Roman" panose="02020603050405020304" pitchFamily="18" charset="0"/>
              <a:cs typeface="Times New Roman" panose="02020603050405020304" pitchFamily="18" charset="0"/>
            </a:endParaRPr>
          </a:p>
          <a:p>
            <a:pPr marL="180000" indent="180000">
              <a:lnSpc>
                <a:spcPct val="100000"/>
              </a:lnSpc>
            </a:pPr>
            <a:r>
              <a:rPr lang="ru-RU" sz="1600" dirty="0">
                <a:latin typeface="Times New Roman" panose="02020603050405020304" pitchFamily="18" charset="0"/>
                <a:cs typeface="Times New Roman" panose="02020603050405020304" pitchFamily="18" charset="0"/>
              </a:rPr>
              <a:t>Кроме того, чтобы сеть оставалась устойчивой к искажениям изображений (в данном случае если будут поданы на вход вертикально или горизонтально повернутые данные) будем использовать простое, но эффективное решение – расширение обучающего множества такими видоизмененными данными – </a:t>
            </a:r>
            <a:r>
              <a:rPr lang="ru-RU" sz="1600" b="0" i="0" dirty="0">
                <a:effectLst/>
                <a:latin typeface="Times New Roman" panose="02020603050405020304" pitchFamily="18" charset="0"/>
                <a:cs typeface="Times New Roman" panose="02020603050405020304" pitchFamily="18" charset="0"/>
              </a:rPr>
              <a:t>процесс  создания новых обучающих примеров из существующих. Чтобы сделать новый образец, слегка меняем исходное изображение</a:t>
            </a:r>
            <a:r>
              <a:rPr lang="en-US" sz="1600" b="0" i="0" dirty="0">
                <a:effectLst/>
                <a:latin typeface="Times New Roman" panose="02020603050405020304" pitchFamily="18" charset="0"/>
                <a:cs typeface="Times New Roman" panose="02020603050405020304" pitchFamily="18" charset="0"/>
              </a:rPr>
              <a:t> (</a:t>
            </a:r>
            <a:r>
              <a:rPr lang="ru-RU" sz="1600" b="0" i="0" dirty="0">
                <a:effectLst/>
                <a:latin typeface="Times New Roman" panose="02020603050405020304" pitchFamily="18" charset="0"/>
                <a:cs typeface="Times New Roman" panose="02020603050405020304" pitchFamily="18" charset="0"/>
              </a:rPr>
              <a:t>вертикальный или горизонтальный повороты</a:t>
            </a:r>
            <a:r>
              <a:rPr lang="en-US" sz="1600" b="0" i="0" dirty="0">
                <a:effectLst/>
                <a:latin typeface="Times New Roman" panose="02020603050405020304" pitchFamily="18" charset="0"/>
                <a:cs typeface="Times New Roman" panose="02020603050405020304" pitchFamily="18" charset="0"/>
              </a:rPr>
              <a:t>)</a:t>
            </a:r>
            <a:r>
              <a:rPr lang="ru-RU" sz="1600" b="0" i="0" dirty="0">
                <a:effectLst/>
                <a:latin typeface="Times New Roman" panose="02020603050405020304" pitchFamily="18" charset="0"/>
                <a:cs typeface="Times New Roman" panose="02020603050405020304" pitchFamily="18" charset="0"/>
              </a:rPr>
              <a:t>.</a:t>
            </a:r>
          </a:p>
          <a:p>
            <a:pPr marL="180000" indent="180000">
              <a:lnSpc>
                <a:spcPct val="100000"/>
              </a:lnSpc>
            </a:pPr>
            <a:r>
              <a:rPr lang="en-US" sz="1600" dirty="0" err="1">
                <a:latin typeface="Times New Roman" panose="02020603050405020304" pitchFamily="18" charset="0"/>
                <a:cs typeface="Times New Roman" panose="02020603050405020304" pitchFamily="18" charset="0"/>
              </a:rPr>
              <a:t>MixUp</a:t>
            </a:r>
            <a:r>
              <a:rPr lang="en-US" sz="1600" dirty="0">
                <a:latin typeface="Times New Roman" panose="02020603050405020304" pitchFamily="18" charset="0"/>
                <a:cs typeface="Times New Roman" panose="02020603050405020304" pitchFamily="18" charset="0"/>
              </a:rPr>
              <a:t> augmentation – </a:t>
            </a:r>
            <a:r>
              <a:rPr lang="ru-RU" sz="1600" dirty="0">
                <a:latin typeface="Times New Roman" panose="02020603050405020304" pitchFamily="18" charset="0"/>
                <a:cs typeface="Times New Roman" panose="02020603050405020304" pitchFamily="18" charset="0"/>
              </a:rPr>
              <a:t>техника  имеет довольно систематическое название - мы буквально смешиваем функции и соответствующие им метки. С точки зрения реализации это просто. Нейронные сети склонны запоминать поврежденные метки. </a:t>
            </a:r>
            <a:r>
              <a:rPr lang="en-US" sz="1600" dirty="0">
                <a:latin typeface="Times New Roman" panose="02020603050405020304" pitchFamily="18" charset="0"/>
                <a:cs typeface="Times New Roman" panose="02020603050405020304" pitchFamily="18" charset="0"/>
              </a:rPr>
              <a:t>M</a:t>
            </a:r>
            <a:r>
              <a:rPr lang="ru-RU" sz="1600" dirty="0" err="1">
                <a:latin typeface="Times New Roman" panose="02020603050405020304" pitchFamily="18" charset="0"/>
                <a:cs typeface="Times New Roman" panose="02020603050405020304" pitchFamily="18" charset="0"/>
              </a:rPr>
              <a:t>ix</a:t>
            </a:r>
            <a:r>
              <a:rPr lang="en-US" sz="1600" dirty="0">
                <a:latin typeface="Times New Roman" panose="02020603050405020304" pitchFamily="18" charset="0"/>
                <a:cs typeface="Times New Roman" panose="02020603050405020304" pitchFamily="18" charset="0"/>
              </a:rPr>
              <a:t>U</a:t>
            </a:r>
            <a:r>
              <a:rPr lang="ru-RU" sz="1600" dirty="0">
                <a:latin typeface="Times New Roman" panose="02020603050405020304" pitchFamily="18" charset="0"/>
                <a:cs typeface="Times New Roman" panose="02020603050405020304" pitchFamily="18" charset="0"/>
              </a:rPr>
              <a:t>p смягчает это, комбинируя различные функции друг с другом (то же самое происходит и с метками), чтобы сеть не была слишком уверена в связи между функциями и их метками. Перемешивание особенно полезно, когда мы не уверены в выборе набора преобразований увеличения для данного набора данных</a:t>
            </a:r>
          </a:p>
          <a:p>
            <a:pPr marL="180000" indent="180000">
              <a:lnSpc>
                <a:spcPct val="100000"/>
              </a:lnSpc>
            </a:pPr>
            <a:r>
              <a:rPr lang="ru-RU" sz="1600" dirty="0">
                <a:solidFill>
                  <a:srgbClr val="111111"/>
                </a:solidFill>
                <a:latin typeface="Times New Roman" panose="02020603050405020304" pitchFamily="18" charset="0"/>
                <a:cs typeface="Times New Roman" panose="02020603050405020304" pitchFamily="18" charset="0"/>
              </a:rPr>
              <a:t>В нашем примере, перед</a:t>
            </a:r>
            <a:r>
              <a:rPr lang="ru-RU" sz="1600" b="0" i="0" dirty="0">
                <a:solidFill>
                  <a:srgbClr val="111111"/>
                </a:solidFill>
                <a:effectLst/>
                <a:latin typeface="Times New Roman" panose="02020603050405020304" pitchFamily="18" charset="0"/>
                <a:cs typeface="Times New Roman" panose="02020603050405020304" pitchFamily="18" charset="0"/>
              </a:rPr>
              <a:t> тем как подать набор данных на вход модели, мы применим к нему все трансформации, которые представлены выше, а потом позволим сети напрямую наблюдать, какой эффект имеет применение их к данным и обучая ее “хорошо вести себя” и на этих примерах.</a:t>
            </a:r>
            <a:endParaRPr lang="en-US" sz="1600" b="0" i="0" dirty="0">
              <a:solidFill>
                <a:srgbClr val="111111"/>
              </a:solidFill>
              <a:effectLst/>
              <a:latin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3452BD2B-472B-4E05-8A4E-989ED4C6C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387" y="404957"/>
            <a:ext cx="4482662" cy="2211643"/>
          </a:xfrm>
          <a:prstGeom prst="rect">
            <a:avLst/>
          </a:prstGeom>
        </p:spPr>
      </p:pic>
      <p:sp>
        <p:nvSpPr>
          <p:cNvPr id="6" name="TextBox 5">
            <a:extLst>
              <a:ext uri="{FF2B5EF4-FFF2-40B4-BE49-F238E27FC236}">
                <a16:creationId xmlns:a16="http://schemas.microsoft.com/office/drawing/2014/main" id="{B5CCEECD-0FBD-46C3-BC05-6BBFCE2731FF}"/>
              </a:ext>
            </a:extLst>
          </p:cNvPr>
          <p:cNvSpPr txBox="1"/>
          <p:nvPr/>
        </p:nvSpPr>
        <p:spPr>
          <a:xfrm>
            <a:off x="7740827" y="2617554"/>
            <a:ext cx="3978442" cy="738664"/>
          </a:xfrm>
          <a:prstGeom prst="rect">
            <a:avLst/>
          </a:prstGeom>
          <a:noFill/>
        </p:spPr>
        <p:txBody>
          <a:bodyPr wrap="square" rtlCol="0">
            <a:spAutoFit/>
          </a:bodyPr>
          <a:lstStyle/>
          <a:p>
            <a:pPr algn="ctr"/>
            <a:r>
              <a:rPr lang="ru-RU" sz="1400" i="1" dirty="0">
                <a:latin typeface="Times New Roman" panose="02020603050405020304" pitchFamily="18" charset="0"/>
                <a:cs typeface="Times New Roman" panose="02020603050405020304" pitchFamily="18" charset="0"/>
              </a:rPr>
              <a:t>Н</a:t>
            </a:r>
            <a:r>
              <a:rPr lang="ru-RU" sz="1400" b="0" i="1" dirty="0">
                <a:effectLst/>
                <a:latin typeface="Times New Roman" panose="02020603050405020304" pitchFamily="18" charset="0"/>
                <a:cs typeface="Times New Roman" panose="02020603050405020304" pitchFamily="18" charset="0"/>
              </a:rPr>
              <a:t>есколько примеров преобразований исходного изображения, которые позволят создать новый обучающий образец.</a:t>
            </a:r>
          </a:p>
        </p:txBody>
      </p:sp>
      <p:pic>
        <p:nvPicPr>
          <p:cNvPr id="8" name="Рисунок 7">
            <a:extLst>
              <a:ext uri="{FF2B5EF4-FFF2-40B4-BE49-F238E27FC236}">
                <a16:creationId xmlns:a16="http://schemas.microsoft.com/office/drawing/2014/main" id="{8E22D988-1C7C-4DD2-A425-40D02A3C8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411" y="3367326"/>
            <a:ext cx="4010585" cy="952633"/>
          </a:xfrm>
          <a:prstGeom prst="rect">
            <a:avLst/>
          </a:prstGeom>
        </p:spPr>
      </p:pic>
      <p:sp>
        <p:nvSpPr>
          <p:cNvPr id="9" name="TextBox 8">
            <a:extLst>
              <a:ext uri="{FF2B5EF4-FFF2-40B4-BE49-F238E27FC236}">
                <a16:creationId xmlns:a16="http://schemas.microsoft.com/office/drawing/2014/main" id="{F41580D2-983A-4754-B949-61B49DDA596D}"/>
              </a:ext>
            </a:extLst>
          </p:cNvPr>
          <p:cNvSpPr txBox="1"/>
          <p:nvPr/>
        </p:nvSpPr>
        <p:spPr>
          <a:xfrm>
            <a:off x="7756497" y="6550223"/>
            <a:ext cx="3978442" cy="307777"/>
          </a:xfrm>
          <a:prstGeom prst="rect">
            <a:avLst/>
          </a:prstGeom>
          <a:noFill/>
        </p:spPr>
        <p:txBody>
          <a:bodyPr wrap="square" rtlCol="0">
            <a:spAutoFit/>
          </a:bodyPr>
          <a:lstStyle/>
          <a:p>
            <a:pPr algn="ctr"/>
            <a:r>
              <a:rPr lang="ru-RU" sz="1400" b="0" i="1" dirty="0">
                <a:effectLst/>
                <a:latin typeface="Times New Roman" panose="02020603050405020304" pitchFamily="18" charset="0"/>
                <a:cs typeface="Times New Roman" panose="02020603050405020304" pitchFamily="18" charset="0"/>
              </a:rPr>
              <a:t>Аугментация нашего </a:t>
            </a:r>
            <a:r>
              <a:rPr lang="ru-RU" sz="1400" b="0" i="1" dirty="0" err="1">
                <a:effectLst/>
                <a:latin typeface="Times New Roman" panose="02020603050405020304" pitchFamily="18" charset="0"/>
                <a:cs typeface="Times New Roman" panose="02020603050405020304" pitchFamily="18" charset="0"/>
              </a:rPr>
              <a:t>батча</a:t>
            </a:r>
            <a:endParaRPr lang="ru-RU" sz="1400" b="0" i="1" dirty="0">
              <a:effectLst/>
              <a:latin typeface="Times New Roman" panose="02020603050405020304" pitchFamily="18" charset="0"/>
              <a:cs typeface="Times New Roman" panose="02020603050405020304" pitchFamily="18" charset="0"/>
            </a:endParaRPr>
          </a:p>
        </p:txBody>
      </p:sp>
      <p:pic>
        <p:nvPicPr>
          <p:cNvPr id="3074" name="Picture 2" descr="C:\Users\User-PC\Python\Diplom\Mix-up augmentation.PNG"/>
          <p:cNvPicPr>
            <a:picLocks noChangeAspect="1" noChangeArrowheads="1"/>
          </p:cNvPicPr>
          <p:nvPr/>
        </p:nvPicPr>
        <p:blipFill>
          <a:blip r:embed="rId4"/>
          <a:srcRect/>
          <a:stretch>
            <a:fillRect/>
          </a:stretch>
        </p:blipFill>
        <p:spPr bwMode="auto">
          <a:xfrm>
            <a:off x="8125494" y="4367738"/>
            <a:ext cx="3524418" cy="2182485"/>
          </a:xfrm>
          <a:prstGeom prst="rect">
            <a:avLst/>
          </a:prstGeom>
          <a:noFill/>
        </p:spPr>
      </p:pic>
    </p:spTree>
    <p:extLst>
      <p:ext uri="{BB962C8B-B14F-4D97-AF65-F5344CB8AC3E}">
        <p14:creationId xmlns:p14="http://schemas.microsoft.com/office/powerpoint/2010/main" val="3970921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F7D2882-867A-4FD7-9565-E7F9594A1617}"/>
              </a:ext>
            </a:extLst>
          </p:cNvPr>
          <p:cNvSpPr>
            <a:spLocks noGrp="1"/>
          </p:cNvSpPr>
          <p:nvPr>
            <p:ph idx="1"/>
          </p:nvPr>
        </p:nvSpPr>
        <p:spPr>
          <a:xfrm>
            <a:off x="132347" y="349751"/>
            <a:ext cx="8803105" cy="660901"/>
          </a:xfrm>
        </p:spPr>
        <p:txBody>
          <a:bodyPr>
            <a:normAutofit/>
          </a:bodyPr>
          <a:lstStyle/>
          <a:p>
            <a:r>
              <a:rPr lang="ru-RU" sz="2000" dirty="0">
                <a:latin typeface="Times New Roman" panose="02020603050405020304" pitchFamily="18" charset="0"/>
                <a:cs typeface="Times New Roman" panose="02020603050405020304" pitchFamily="18" charset="0"/>
              </a:rPr>
              <a:t>4. Обучение, валидация и получение предсказаний.</a:t>
            </a:r>
          </a:p>
        </p:txBody>
      </p:sp>
      <p:pic>
        <p:nvPicPr>
          <p:cNvPr id="5" name="Рисунок 4">
            <a:extLst>
              <a:ext uri="{FF2B5EF4-FFF2-40B4-BE49-F238E27FC236}">
                <a16:creationId xmlns:a16="http://schemas.microsoft.com/office/drawing/2014/main" id="{65FD35F7-204A-4BFD-B053-02D2354DA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475" y="898357"/>
            <a:ext cx="5278178" cy="3660672"/>
          </a:xfrm>
          <a:prstGeom prst="rect">
            <a:avLst/>
          </a:prstGeom>
        </p:spPr>
      </p:pic>
      <p:sp>
        <p:nvSpPr>
          <p:cNvPr id="7" name="TextBox 6"/>
          <p:cNvSpPr txBox="1"/>
          <p:nvPr/>
        </p:nvSpPr>
        <p:spPr>
          <a:xfrm>
            <a:off x="409903" y="1103586"/>
            <a:ext cx="5754414" cy="1754326"/>
          </a:xfrm>
          <a:prstGeom prst="rect">
            <a:avLst/>
          </a:prstGeom>
          <a:noFill/>
        </p:spPr>
        <p:txBody>
          <a:bodyPr wrap="square" rtlCol="0">
            <a:spAutoFit/>
          </a:bodyPr>
          <a:lstStyle/>
          <a:p>
            <a:r>
              <a:rPr lang="ru-RU" dirty="0">
                <a:latin typeface="Times New Roman" pitchFamily="18" charset="0"/>
                <a:cs typeface="Times New Roman" pitchFamily="18" charset="0"/>
              </a:rPr>
              <a:t>Так как на платформе </a:t>
            </a:r>
            <a:r>
              <a:rPr lang="en-US" dirty="0" err="1">
                <a:latin typeface="Times New Roman" pitchFamily="18" charset="0"/>
                <a:cs typeface="Times New Roman" pitchFamily="18" charset="0"/>
              </a:rPr>
              <a:t>Kaggle</a:t>
            </a:r>
            <a:r>
              <a:rPr lang="ru-RU" dirty="0">
                <a:latin typeface="Times New Roman" pitchFamily="18" charset="0"/>
                <a:cs typeface="Times New Roman" pitchFamily="18" charset="0"/>
              </a:rPr>
              <a:t> и на собственных  вычислительных ресурсах нет возможности обучить весь </a:t>
            </a:r>
            <a:r>
              <a:rPr lang="ru-RU" dirty="0" err="1">
                <a:latin typeface="Times New Roman" pitchFamily="18" charset="0"/>
                <a:cs typeface="Times New Roman" pitchFamily="18" charset="0"/>
              </a:rPr>
              <a:t>датасет</a:t>
            </a:r>
            <a:r>
              <a:rPr lang="ru-RU" dirty="0">
                <a:latin typeface="Times New Roman" pitchFamily="18" charset="0"/>
                <a:cs typeface="Times New Roman" pitchFamily="18" charset="0"/>
              </a:rPr>
              <a:t> полностью, будем использовать предоставленную одним из победителей на этом соревновании  модель, обученную на этом </a:t>
            </a:r>
            <a:r>
              <a:rPr lang="ru-RU" dirty="0" err="1">
                <a:latin typeface="Times New Roman" pitchFamily="18" charset="0"/>
                <a:cs typeface="Times New Roman" pitchFamily="18" charset="0"/>
              </a:rPr>
              <a:t>датасете</a:t>
            </a:r>
            <a:r>
              <a:rPr lang="ru-RU" dirty="0">
                <a:latin typeface="Times New Roman" pitchFamily="18" charset="0"/>
                <a:cs typeface="Times New Roman" pitchFamily="18" charset="0"/>
              </a:rPr>
              <a:t> </a:t>
            </a:r>
            <a:r>
              <a:rPr lang="en-US" dirty="0">
                <a:latin typeface="Times New Roman" pitchFamily="18" charset="0"/>
                <a:cs typeface="Times New Roman" pitchFamily="18" charset="0"/>
              </a:rPr>
              <a:t> </a:t>
            </a:r>
            <a:r>
              <a:rPr lang="ru-RU" dirty="0">
                <a:latin typeface="Times New Roman" pitchFamily="18" charset="0"/>
                <a:cs typeface="Times New Roman" pitchFamily="18" charset="0"/>
              </a:rPr>
              <a:t>при размере изображений 768х768:</a:t>
            </a:r>
          </a:p>
        </p:txBody>
      </p:sp>
      <p:pic>
        <p:nvPicPr>
          <p:cNvPr id="1026" name="Picture 2" descr="C:\Users\User-PC\Python\Diplom\Загружаем уже обученную модель.JPG"/>
          <p:cNvPicPr>
            <a:picLocks noChangeAspect="1" noChangeArrowheads="1"/>
          </p:cNvPicPr>
          <p:nvPr/>
        </p:nvPicPr>
        <p:blipFill>
          <a:blip r:embed="rId3"/>
          <a:srcRect/>
          <a:stretch>
            <a:fillRect/>
          </a:stretch>
        </p:blipFill>
        <p:spPr bwMode="auto">
          <a:xfrm>
            <a:off x="394138" y="2913546"/>
            <a:ext cx="6290442" cy="1404736"/>
          </a:xfrm>
          <a:prstGeom prst="rect">
            <a:avLst/>
          </a:prstGeom>
          <a:noFill/>
        </p:spPr>
      </p:pic>
      <p:sp>
        <p:nvSpPr>
          <p:cNvPr id="9" name="TextBox 8"/>
          <p:cNvSpPr txBox="1"/>
          <p:nvPr/>
        </p:nvSpPr>
        <p:spPr>
          <a:xfrm>
            <a:off x="7261251" y="4729656"/>
            <a:ext cx="4412683" cy="307777"/>
          </a:xfrm>
          <a:prstGeom prst="rect">
            <a:avLst/>
          </a:prstGeom>
          <a:noFill/>
        </p:spPr>
        <p:txBody>
          <a:bodyPr wrap="none" rtlCol="0">
            <a:spAutoFit/>
          </a:bodyPr>
          <a:lstStyle/>
          <a:p>
            <a:r>
              <a:rPr lang="ru-RU" sz="1400" i="1" dirty="0">
                <a:latin typeface="Times New Roman" pitchFamily="18" charset="0"/>
                <a:cs typeface="Times New Roman" pitchFamily="18" charset="0"/>
              </a:rPr>
              <a:t>Результаты </a:t>
            </a:r>
            <a:r>
              <a:rPr lang="ru-RU" sz="1400" i="1" dirty="0" err="1">
                <a:latin typeface="Times New Roman" pitchFamily="18" charset="0"/>
                <a:cs typeface="Times New Roman" pitchFamily="18" charset="0"/>
              </a:rPr>
              <a:t>валидации</a:t>
            </a:r>
            <a:r>
              <a:rPr lang="ru-RU" sz="1400" i="1" dirty="0">
                <a:latin typeface="Times New Roman" pitchFamily="18" charset="0"/>
                <a:cs typeface="Times New Roman" pitchFamily="18" charset="0"/>
              </a:rPr>
              <a:t> и предсказания на одном </a:t>
            </a:r>
            <a:r>
              <a:rPr lang="ru-RU" sz="1400" i="1" dirty="0" err="1">
                <a:latin typeface="Times New Roman" pitchFamily="18" charset="0"/>
                <a:cs typeface="Times New Roman" pitchFamily="18" charset="0"/>
              </a:rPr>
              <a:t>фолде</a:t>
            </a:r>
            <a:endParaRPr lang="ru-RU" sz="1400" i="1" dirty="0">
              <a:latin typeface="Times New Roman" pitchFamily="18" charset="0"/>
              <a:cs typeface="Times New Roman" pitchFamily="18" charset="0"/>
            </a:endParaRPr>
          </a:p>
        </p:txBody>
      </p:sp>
      <p:sp>
        <p:nvSpPr>
          <p:cNvPr id="8" name="TextBox 7">
            <a:extLst>
              <a:ext uri="{FF2B5EF4-FFF2-40B4-BE49-F238E27FC236}">
                <a16:creationId xmlns:a16="http://schemas.microsoft.com/office/drawing/2014/main" id="{105ABDD7-F876-460E-8754-E807E5AE46D0}"/>
              </a:ext>
            </a:extLst>
          </p:cNvPr>
          <p:cNvSpPr txBox="1"/>
          <p:nvPr/>
        </p:nvSpPr>
        <p:spPr>
          <a:xfrm>
            <a:off x="2590445" y="6414350"/>
            <a:ext cx="1393330" cy="307777"/>
          </a:xfrm>
          <a:prstGeom prst="rect">
            <a:avLst/>
          </a:prstGeom>
          <a:noFill/>
        </p:spPr>
        <p:txBody>
          <a:bodyPr wrap="none" rtlCol="0">
            <a:spAutoFit/>
          </a:bodyPr>
          <a:lstStyle/>
          <a:p>
            <a:r>
              <a:rPr lang="en-US" sz="1400" i="1" dirty="0">
                <a:latin typeface="Times New Roman" pitchFamily="18" charset="0"/>
                <a:cs typeface="Times New Roman" pitchFamily="18" charset="0"/>
              </a:rPr>
              <a:t>Late submission </a:t>
            </a:r>
            <a:endParaRPr lang="ru-RU" sz="1400" i="1" dirty="0">
              <a:latin typeface="Times New Roman" pitchFamily="18" charset="0"/>
              <a:cs typeface="Times New Roman" pitchFamily="18" charset="0"/>
            </a:endParaRPr>
          </a:p>
        </p:txBody>
      </p:sp>
      <p:pic>
        <p:nvPicPr>
          <p:cNvPr id="4" name="Рисунок 3">
            <a:extLst>
              <a:ext uri="{FF2B5EF4-FFF2-40B4-BE49-F238E27FC236}">
                <a16:creationId xmlns:a16="http://schemas.microsoft.com/office/drawing/2014/main" id="{2A09F591-2007-446E-898D-BFD3D61F1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47" y="4953979"/>
            <a:ext cx="7003363" cy="1169679"/>
          </a:xfrm>
          <a:prstGeom prst="rect">
            <a:avLst/>
          </a:prstGeom>
        </p:spPr>
      </p:pic>
    </p:spTree>
    <p:extLst>
      <p:ext uri="{BB962C8B-B14F-4D97-AF65-F5344CB8AC3E}">
        <p14:creationId xmlns:p14="http://schemas.microsoft.com/office/powerpoint/2010/main" val="3126514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B48360-972E-4003-A15E-66B0761C982B}"/>
              </a:ext>
            </a:extLst>
          </p:cNvPr>
          <p:cNvSpPr>
            <a:spLocks noGrp="1"/>
          </p:cNvSpPr>
          <p:nvPr>
            <p:ph type="title"/>
          </p:nvPr>
        </p:nvSpPr>
        <p:spPr>
          <a:xfrm>
            <a:off x="397933" y="246592"/>
            <a:ext cx="10515600" cy="1325563"/>
          </a:xfrm>
        </p:spPr>
        <p:txBody>
          <a:bodyPr>
            <a:normAutofit/>
          </a:bodyPr>
          <a:lstStyle/>
          <a:p>
            <a:r>
              <a:rPr lang="en-US" sz="2800" b="0" i="0" dirty="0">
                <a:solidFill>
                  <a:srgbClr val="111111"/>
                </a:solidFill>
                <a:effectLst/>
                <a:latin typeface="Times New Roman" panose="02020603050405020304" pitchFamily="18" charset="0"/>
                <a:cs typeface="Times New Roman" panose="02020603050405020304" pitchFamily="18" charset="0"/>
              </a:rPr>
              <a:t> Grad-CAM: Visual Explanations from Deep Networks</a:t>
            </a:r>
            <a:br>
              <a:rPr lang="en-US" sz="2800" b="0" i="0" dirty="0">
                <a:solidFill>
                  <a:srgbClr val="111111"/>
                </a:solidFill>
                <a:effectLst/>
                <a:latin typeface="Times New Roman" panose="02020603050405020304" pitchFamily="18" charset="0"/>
                <a:cs typeface="Times New Roman" panose="02020603050405020304" pitchFamily="18" charset="0"/>
              </a:rPr>
            </a:br>
            <a:endParaRPr lang="ru-RU" sz="2800" dirty="0">
              <a:latin typeface="Times New Roman" panose="02020603050405020304" pitchFamily="18" charset="0"/>
              <a:cs typeface="Times New Roman" panose="02020603050405020304" pitchFamily="18" charset="0"/>
            </a:endParaRPr>
          </a:p>
        </p:txBody>
      </p:sp>
      <p:sp>
        <p:nvSpPr>
          <p:cNvPr id="3" name="Объект 2">
            <a:extLst>
              <a:ext uri="{FF2B5EF4-FFF2-40B4-BE49-F238E27FC236}">
                <a16:creationId xmlns:a16="http://schemas.microsoft.com/office/drawing/2014/main" id="{FCE5D24E-961C-4239-A8F9-EAF265DBA29D}"/>
              </a:ext>
            </a:extLst>
          </p:cNvPr>
          <p:cNvSpPr>
            <a:spLocks noGrp="1"/>
          </p:cNvSpPr>
          <p:nvPr>
            <p:ph idx="1"/>
          </p:nvPr>
        </p:nvSpPr>
        <p:spPr>
          <a:xfrm>
            <a:off x="397933" y="1114425"/>
            <a:ext cx="10515600" cy="4351338"/>
          </a:xfrm>
        </p:spPr>
        <p:txBody>
          <a:bodyPr>
            <a:noAutofit/>
          </a:bodyPr>
          <a:lstStyle/>
          <a:p>
            <a:pPr marL="180000" indent="180000">
              <a:lnSpc>
                <a:spcPct val="100000"/>
              </a:lnSpc>
            </a:pPr>
            <a:r>
              <a:rPr lang="en-US" sz="2000" dirty="0">
                <a:solidFill>
                  <a:srgbClr val="111111"/>
                </a:solidFill>
                <a:latin typeface="Times New Roman" panose="02020603050405020304" pitchFamily="18" charset="0"/>
                <a:cs typeface="Times New Roman" panose="02020603050405020304" pitchFamily="18" charset="0"/>
              </a:rPr>
              <a:t>Gradient-weighted Class Activation Mapping </a:t>
            </a:r>
            <a:r>
              <a:rPr lang="ru-RU" sz="2000" dirty="0">
                <a:solidFill>
                  <a:srgbClr val="111111"/>
                </a:solidFill>
                <a:latin typeface="Times New Roman" panose="02020603050405020304" pitchFamily="18" charset="0"/>
                <a:cs typeface="Times New Roman" panose="02020603050405020304" pitchFamily="18" charset="0"/>
              </a:rPr>
              <a:t> - э</a:t>
            </a:r>
            <a:r>
              <a:rPr lang="ru-RU" sz="2000" b="0" i="0" dirty="0">
                <a:solidFill>
                  <a:srgbClr val="111111"/>
                </a:solidFill>
                <a:effectLst/>
                <a:latin typeface="Times New Roman" panose="02020603050405020304" pitchFamily="18" charset="0"/>
                <a:cs typeface="Times New Roman" panose="02020603050405020304" pitchFamily="18" charset="0"/>
              </a:rPr>
              <a:t>тот известный подход позволяет получить некоторую интерпретацию работы модели, визуализировав </a:t>
            </a:r>
            <a:r>
              <a:rPr lang="en-US" sz="2000" b="0" i="0" dirty="0">
                <a:solidFill>
                  <a:srgbClr val="111111"/>
                </a:solidFill>
                <a:effectLst/>
                <a:latin typeface="Times New Roman" panose="02020603050405020304" pitchFamily="18" charset="0"/>
                <a:cs typeface="Times New Roman" panose="02020603050405020304" pitchFamily="18" charset="0"/>
              </a:rPr>
              <a:t>heatmap</a:t>
            </a:r>
            <a:r>
              <a:rPr lang="ru-RU" sz="2000" b="0" i="0" dirty="0">
                <a:solidFill>
                  <a:srgbClr val="111111"/>
                </a:solidFill>
                <a:effectLst/>
                <a:latin typeface="Times New Roman" panose="02020603050405020304" pitchFamily="18" charset="0"/>
                <a:cs typeface="Times New Roman" panose="02020603050405020304" pitchFamily="18" charset="0"/>
              </a:rPr>
              <a:t> активаций, которые сработали при предсказании конкретного класса.</a:t>
            </a:r>
          </a:p>
          <a:p>
            <a:pPr marL="180000" indent="180000" algn="l">
              <a:lnSpc>
                <a:spcPct val="100000"/>
              </a:lnSpc>
            </a:pPr>
            <a:r>
              <a:rPr lang="ru-RU" sz="2000" b="0" i="0" dirty="0">
                <a:solidFill>
                  <a:srgbClr val="111111"/>
                </a:solidFill>
                <a:effectLst/>
                <a:latin typeface="Times New Roman" panose="02020603050405020304" pitchFamily="18" charset="0"/>
                <a:cs typeface="Times New Roman" panose="02020603050405020304" pitchFamily="18" charset="0"/>
              </a:rPr>
              <a:t>Скомбинированный с </a:t>
            </a:r>
            <a:r>
              <a:rPr lang="ru-RU" sz="2000" b="0" i="0" dirty="0" err="1">
                <a:solidFill>
                  <a:srgbClr val="111111"/>
                </a:solidFill>
                <a:effectLst/>
                <a:latin typeface="Times New Roman" panose="02020603050405020304" pitchFamily="18" charset="0"/>
                <a:cs typeface="Times New Roman" panose="02020603050405020304" pitchFamily="18" charset="0"/>
              </a:rPr>
              <a:t>Guided</a:t>
            </a:r>
            <a:r>
              <a:rPr lang="ru-RU" sz="2000" b="0" i="0" dirty="0">
                <a:solidFill>
                  <a:srgbClr val="111111"/>
                </a:solidFill>
                <a:effectLst/>
                <a:latin typeface="Times New Roman" panose="02020603050405020304" pitchFamily="18" charset="0"/>
                <a:cs typeface="Times New Roman" panose="02020603050405020304" pitchFamily="18" charset="0"/>
              </a:rPr>
              <a:t> </a:t>
            </a:r>
            <a:r>
              <a:rPr lang="ru-RU" sz="2000" b="0" i="0" dirty="0" err="1">
                <a:solidFill>
                  <a:srgbClr val="111111"/>
                </a:solidFill>
                <a:effectLst/>
                <a:latin typeface="Times New Roman" panose="02020603050405020304" pitchFamily="18" charset="0"/>
                <a:cs typeface="Times New Roman" panose="02020603050405020304" pitchFamily="18" charset="0"/>
              </a:rPr>
              <a:t>Backprop</a:t>
            </a:r>
            <a:r>
              <a:rPr lang="ru-RU" sz="2000" b="0" i="0" dirty="0">
                <a:solidFill>
                  <a:srgbClr val="111111"/>
                </a:solidFill>
                <a:effectLst/>
                <a:latin typeface="Times New Roman" panose="02020603050405020304" pitchFamily="18" charset="0"/>
                <a:cs typeface="Times New Roman" panose="02020603050405020304" pitchFamily="18" charset="0"/>
              </a:rPr>
              <a:t> он позволяет ещё выделить на изображении фичи и грани, на которые </a:t>
            </a:r>
            <a:r>
              <a:rPr lang="ru-RU" sz="2000" b="0" i="0" dirty="0" err="1">
                <a:solidFill>
                  <a:srgbClr val="111111"/>
                </a:solidFill>
                <a:effectLst/>
                <a:latin typeface="Times New Roman" panose="02020603050405020304" pitchFamily="18" charset="0"/>
                <a:cs typeface="Times New Roman" panose="02020603050405020304" pitchFamily="18" charset="0"/>
              </a:rPr>
              <a:t>триггерились</a:t>
            </a:r>
            <a:r>
              <a:rPr lang="ru-RU" sz="2000" b="0" i="0" dirty="0">
                <a:solidFill>
                  <a:srgbClr val="111111"/>
                </a:solidFill>
                <a:effectLst/>
                <a:latin typeface="Times New Roman" panose="02020603050405020304" pitchFamily="18" charset="0"/>
                <a:cs typeface="Times New Roman" panose="02020603050405020304" pitchFamily="18" charset="0"/>
              </a:rPr>
              <a:t> </a:t>
            </a:r>
            <a:r>
              <a:rPr lang="ru-RU" sz="2000" b="0" i="0" dirty="0" err="1">
                <a:solidFill>
                  <a:srgbClr val="111111"/>
                </a:solidFill>
                <a:effectLst/>
                <a:latin typeface="Times New Roman" panose="02020603050405020304" pitchFamily="18" charset="0"/>
                <a:cs typeface="Times New Roman" panose="02020603050405020304" pitchFamily="18" charset="0"/>
              </a:rPr>
              <a:t>сверточные</a:t>
            </a:r>
            <a:r>
              <a:rPr lang="ru-RU" sz="2000" b="0" i="0" dirty="0">
                <a:solidFill>
                  <a:srgbClr val="111111"/>
                </a:solidFill>
                <a:effectLst/>
                <a:latin typeface="Times New Roman" panose="02020603050405020304" pitchFamily="18" charset="0"/>
                <a:cs typeface="Times New Roman" panose="02020603050405020304" pitchFamily="18" charset="0"/>
              </a:rPr>
              <a:t> фильтры. Все вместе это позволяет объяснить ошибки и успехи нейросети, поможет при </a:t>
            </a:r>
            <a:r>
              <a:rPr lang="ru-RU" sz="2000" b="0" i="0" dirty="0" err="1">
                <a:solidFill>
                  <a:srgbClr val="111111"/>
                </a:solidFill>
                <a:effectLst/>
                <a:latin typeface="Times New Roman" panose="02020603050405020304" pitchFamily="18" charset="0"/>
                <a:cs typeface="Times New Roman" panose="02020603050405020304" pitchFamily="18" charset="0"/>
              </a:rPr>
              <a:t>дебаге</a:t>
            </a:r>
            <a:r>
              <a:rPr lang="ru-RU" sz="2000" b="0" i="0" dirty="0">
                <a:solidFill>
                  <a:srgbClr val="111111"/>
                </a:solidFill>
                <a:effectLst/>
                <a:latin typeface="Times New Roman" panose="02020603050405020304" pitchFamily="18" charset="0"/>
                <a:cs typeface="Times New Roman" panose="02020603050405020304" pitchFamily="18" charset="0"/>
              </a:rPr>
              <a:t> и </a:t>
            </a:r>
            <a:r>
              <a:rPr lang="ru-RU" sz="2000" b="0" i="0" dirty="0" err="1">
                <a:solidFill>
                  <a:srgbClr val="111111"/>
                </a:solidFill>
                <a:effectLst/>
                <a:latin typeface="Times New Roman" panose="02020603050405020304" pitchFamily="18" charset="0"/>
                <a:cs typeface="Times New Roman" panose="02020603050405020304" pitchFamily="18" charset="0"/>
              </a:rPr>
              <a:t>дотюнивании</a:t>
            </a:r>
            <a:r>
              <a:rPr lang="ru-RU" sz="2000" b="0" i="0" dirty="0">
                <a:solidFill>
                  <a:srgbClr val="111111"/>
                </a:solidFill>
                <a:effectLst/>
                <a:latin typeface="Times New Roman" panose="02020603050405020304" pitchFamily="18" charset="0"/>
                <a:cs typeface="Times New Roman" panose="02020603050405020304" pitchFamily="18" charset="0"/>
              </a:rPr>
              <a:t>.</a:t>
            </a:r>
          </a:p>
          <a:p>
            <a:pPr marL="180000" indent="180000" algn="l">
              <a:lnSpc>
                <a:spcPct val="100000"/>
              </a:lnSpc>
            </a:pPr>
            <a:r>
              <a:rPr lang="ru-RU" sz="2000" b="1" i="0" dirty="0">
                <a:solidFill>
                  <a:srgbClr val="111111"/>
                </a:solidFill>
                <a:effectLst/>
                <a:latin typeface="Times New Roman" panose="02020603050405020304" pitchFamily="18" charset="0"/>
                <a:cs typeface="Times New Roman" panose="02020603050405020304" pitchFamily="18" charset="0"/>
              </a:rPr>
              <a:t>Суть метода</a:t>
            </a:r>
            <a:r>
              <a:rPr lang="ru-RU" sz="2000" b="0" i="0" dirty="0">
                <a:solidFill>
                  <a:srgbClr val="111111"/>
                </a:solidFill>
                <a:effectLst/>
                <a:latin typeface="Times New Roman" panose="02020603050405020304" pitchFamily="18" charset="0"/>
                <a:cs typeface="Times New Roman" panose="02020603050405020304" pitchFamily="18" charset="0"/>
              </a:rPr>
              <a:t>:</a:t>
            </a:r>
          </a:p>
          <a:p>
            <a:pPr marL="637200" lvl="1" indent="180000">
              <a:lnSpc>
                <a:spcPct val="100000"/>
              </a:lnSpc>
            </a:pPr>
            <a:r>
              <a:rPr lang="ru-RU" sz="2000" b="0" i="0" dirty="0">
                <a:solidFill>
                  <a:srgbClr val="111111"/>
                </a:solidFill>
                <a:effectLst/>
                <a:latin typeface="Times New Roman" panose="02020603050405020304" pitchFamily="18" charset="0"/>
                <a:cs typeface="Times New Roman" panose="02020603050405020304" pitchFamily="18" charset="0"/>
              </a:rPr>
              <a:t>Берём изображение и выбираем какой-то класс, по которому будем делать визуализацию.</a:t>
            </a:r>
          </a:p>
          <a:p>
            <a:pPr marL="637200" lvl="1" indent="180000">
              <a:lnSpc>
                <a:spcPct val="100000"/>
              </a:lnSpc>
            </a:pPr>
            <a:r>
              <a:rPr lang="ru-RU" sz="2000" b="0" i="0" dirty="0">
                <a:solidFill>
                  <a:srgbClr val="111111"/>
                </a:solidFill>
                <a:effectLst/>
                <a:latin typeface="Times New Roman" panose="02020603050405020304" pitchFamily="18" charset="0"/>
                <a:cs typeface="Times New Roman" panose="02020603050405020304" pitchFamily="18" charset="0"/>
              </a:rPr>
              <a:t>Прогоняем изображение на форвард.</a:t>
            </a:r>
          </a:p>
          <a:p>
            <a:pPr marL="637200" lvl="1" indent="180000">
              <a:lnSpc>
                <a:spcPct val="100000"/>
              </a:lnSpc>
            </a:pPr>
            <a:r>
              <a:rPr lang="ru-RU" sz="2000" b="0" i="0" dirty="0">
                <a:solidFill>
                  <a:srgbClr val="111111"/>
                </a:solidFill>
                <a:effectLst/>
                <a:latin typeface="Times New Roman" panose="02020603050405020304" pitchFamily="18" charset="0"/>
                <a:cs typeface="Times New Roman" panose="02020603050405020304" pitchFamily="18" charset="0"/>
              </a:rPr>
              <a:t>Считаем градиент скора класса (до </a:t>
            </a:r>
            <a:r>
              <a:rPr lang="ru-RU" sz="2000" b="0" i="0" dirty="0" err="1">
                <a:solidFill>
                  <a:srgbClr val="111111"/>
                </a:solidFill>
                <a:effectLst/>
                <a:latin typeface="Times New Roman" panose="02020603050405020304" pitchFamily="18" charset="0"/>
                <a:cs typeface="Times New Roman" panose="02020603050405020304" pitchFamily="18" charset="0"/>
              </a:rPr>
              <a:t>софтмакса</a:t>
            </a:r>
            <a:r>
              <a:rPr lang="ru-RU" sz="2000" b="0" i="0" dirty="0">
                <a:solidFill>
                  <a:srgbClr val="111111"/>
                </a:solidFill>
                <a:effectLst/>
                <a:latin typeface="Times New Roman" panose="02020603050405020304" pitchFamily="18" charset="0"/>
                <a:cs typeface="Times New Roman" panose="02020603050405020304" pitchFamily="18" charset="0"/>
              </a:rPr>
              <a:t>) по </a:t>
            </a:r>
            <a:r>
              <a:rPr lang="ru-RU" sz="2000" b="0" i="0" dirty="0" err="1">
                <a:solidFill>
                  <a:srgbClr val="111111"/>
                </a:solidFill>
                <a:effectLst/>
                <a:latin typeface="Times New Roman" panose="02020603050405020304" pitchFamily="18" charset="0"/>
                <a:cs typeface="Times New Roman" panose="02020603050405020304" pitchFamily="18" charset="0"/>
              </a:rPr>
              <a:t>фичемапу</a:t>
            </a:r>
            <a:r>
              <a:rPr lang="ru-RU" sz="2000" b="0" i="0" dirty="0">
                <a:solidFill>
                  <a:srgbClr val="111111"/>
                </a:solidFill>
                <a:effectLst/>
                <a:latin typeface="Times New Roman" panose="02020603050405020304" pitchFamily="18" charset="0"/>
                <a:cs typeface="Times New Roman" panose="02020603050405020304" pitchFamily="18" charset="0"/>
              </a:rPr>
              <a:t> (</a:t>
            </a:r>
            <a:r>
              <a:rPr lang="ru-RU" sz="2000" b="0" i="0" dirty="0" err="1">
                <a:solidFill>
                  <a:srgbClr val="111111"/>
                </a:solidFill>
                <a:effectLst/>
                <a:latin typeface="Times New Roman" panose="02020603050405020304" pitchFamily="18" charset="0"/>
                <a:cs typeface="Times New Roman" panose="02020603050405020304" pitchFamily="18" charset="0"/>
              </a:rPr>
              <a:t>зануляем</a:t>
            </a:r>
            <a:r>
              <a:rPr lang="ru-RU" sz="2000" b="0" i="0" dirty="0">
                <a:solidFill>
                  <a:srgbClr val="111111"/>
                </a:solidFill>
                <a:effectLst/>
                <a:latin typeface="Times New Roman" panose="02020603050405020304" pitchFamily="18" charset="0"/>
                <a:cs typeface="Times New Roman" panose="02020603050405020304" pitchFamily="18" charset="0"/>
              </a:rPr>
              <a:t> градиенты остальных классов, а градиент по выбранному классу равен 1).</a:t>
            </a:r>
          </a:p>
          <a:p>
            <a:pPr marL="637200" lvl="1" indent="180000">
              <a:lnSpc>
                <a:spcPct val="100000"/>
              </a:lnSpc>
            </a:pPr>
            <a:r>
              <a:rPr lang="ru-RU" sz="2000" b="0" i="0" dirty="0">
                <a:solidFill>
                  <a:srgbClr val="111111"/>
                </a:solidFill>
                <a:effectLst/>
                <a:latin typeface="Times New Roman" panose="02020603050405020304" pitchFamily="18" charset="0"/>
                <a:cs typeface="Times New Roman" panose="02020603050405020304" pitchFamily="18" charset="0"/>
              </a:rPr>
              <a:t>Умножаем средний градиент по </a:t>
            </a:r>
            <a:r>
              <a:rPr lang="en-US" sz="2000" b="0" i="0" dirty="0" err="1">
                <a:solidFill>
                  <a:srgbClr val="111111"/>
                </a:solidFill>
                <a:effectLst/>
                <a:latin typeface="Times New Roman" panose="02020603050405020304" pitchFamily="18" charset="0"/>
                <a:cs typeface="Times New Roman" panose="02020603050405020304" pitchFamily="18" charset="0"/>
              </a:rPr>
              <a:t>feauteremap</a:t>
            </a:r>
            <a:r>
              <a:rPr lang="ru-RU" sz="2000" b="0" i="0" dirty="0">
                <a:solidFill>
                  <a:srgbClr val="111111"/>
                </a:solidFill>
                <a:effectLst/>
                <a:latin typeface="Times New Roman" panose="02020603050405020304" pitchFamily="18" charset="0"/>
                <a:cs typeface="Times New Roman" panose="02020603050405020304" pitchFamily="18" charset="0"/>
              </a:rPr>
              <a:t> на сам </a:t>
            </a:r>
            <a:r>
              <a:rPr lang="ru-RU" sz="2000" b="0" i="0" dirty="0" err="1">
                <a:solidFill>
                  <a:srgbClr val="111111"/>
                </a:solidFill>
                <a:effectLst/>
                <a:latin typeface="Times New Roman" panose="02020603050405020304" pitchFamily="18" charset="0"/>
                <a:cs typeface="Times New Roman" panose="02020603050405020304" pitchFamily="18" charset="0"/>
              </a:rPr>
              <a:t>фичемап</a:t>
            </a:r>
            <a:r>
              <a:rPr lang="ru-RU" sz="2000" b="0" i="0" dirty="0">
                <a:solidFill>
                  <a:srgbClr val="111111"/>
                </a:solidFill>
                <a:effectLst/>
                <a:latin typeface="Times New Roman" panose="02020603050405020304" pitchFamily="18" charset="0"/>
                <a:cs typeface="Times New Roman" panose="02020603050405020304" pitchFamily="18" charset="0"/>
              </a:rPr>
              <a:t>, суммируем по всем каналам и усредняем.</a:t>
            </a:r>
          </a:p>
          <a:p>
            <a:pPr marL="637200" lvl="1" indent="180000">
              <a:lnSpc>
                <a:spcPct val="100000"/>
              </a:lnSpc>
            </a:pPr>
            <a:r>
              <a:rPr lang="ru-RU" sz="2000" b="0" i="0" dirty="0">
                <a:solidFill>
                  <a:srgbClr val="111111"/>
                </a:solidFill>
                <a:effectLst/>
                <a:latin typeface="Times New Roman" panose="02020603050405020304" pitchFamily="18" charset="0"/>
                <a:cs typeface="Times New Roman" panose="02020603050405020304" pitchFamily="18" charset="0"/>
              </a:rPr>
              <a:t>Пропускаем через </a:t>
            </a:r>
            <a:r>
              <a:rPr lang="ru-RU" sz="2000" b="0" i="0" dirty="0" err="1">
                <a:solidFill>
                  <a:srgbClr val="111111"/>
                </a:solidFill>
                <a:effectLst/>
                <a:latin typeface="Times New Roman" panose="02020603050405020304" pitchFamily="18" charset="0"/>
                <a:cs typeface="Times New Roman" panose="02020603050405020304" pitchFamily="18" charset="0"/>
              </a:rPr>
              <a:t>ReLU</a:t>
            </a:r>
            <a:r>
              <a:rPr lang="ru-RU" sz="2000" b="0" i="0" dirty="0">
                <a:solidFill>
                  <a:srgbClr val="111111"/>
                </a:solidFill>
                <a:effectLst/>
                <a:latin typeface="Times New Roman" panose="02020603050405020304" pitchFamily="18" charset="0"/>
                <a:cs typeface="Times New Roman" panose="02020603050405020304" pitchFamily="18" charset="0"/>
              </a:rPr>
              <a:t> — так и получается </a:t>
            </a:r>
            <a:r>
              <a:rPr lang="en-US" sz="2000" b="0" i="0" dirty="0">
                <a:solidFill>
                  <a:srgbClr val="111111"/>
                </a:solidFill>
                <a:effectLst/>
                <a:latin typeface="Times New Roman" panose="02020603050405020304" pitchFamily="18" charset="0"/>
                <a:cs typeface="Times New Roman" panose="02020603050405020304" pitchFamily="18" charset="0"/>
              </a:rPr>
              <a:t>heatmap</a:t>
            </a:r>
            <a:r>
              <a:rPr lang="ru-RU" sz="2000" b="0" i="0" dirty="0">
                <a:solidFill>
                  <a:srgbClr val="111111"/>
                </a:solidFill>
                <a:effectLst/>
                <a:latin typeface="Times New Roman" panose="02020603050405020304" pitchFamily="18" charset="0"/>
                <a:cs typeface="Times New Roman" panose="02020603050405020304" pitchFamily="18" charset="0"/>
              </a:rPr>
              <a:t>.</a:t>
            </a:r>
          </a:p>
          <a:p>
            <a:pPr marL="180000" indent="180000">
              <a:lnSpc>
                <a:spcPct val="100000"/>
              </a:lnSpc>
            </a:pPr>
            <a:endParaRPr lang="ru-RU"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4344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9ACABB-E254-4D9B-ACA8-C51568ED1DD9}"/>
              </a:ext>
            </a:extLst>
          </p:cNvPr>
          <p:cNvSpPr>
            <a:spLocks noGrp="1"/>
          </p:cNvSpPr>
          <p:nvPr>
            <p:ph type="title"/>
          </p:nvPr>
        </p:nvSpPr>
        <p:spPr>
          <a:xfrm>
            <a:off x="838200" y="152853"/>
            <a:ext cx="10515600" cy="1325563"/>
          </a:xfrm>
        </p:spPr>
        <p:txBody>
          <a:bodyPr>
            <a:normAutofit/>
          </a:bodyPr>
          <a:lstStyle/>
          <a:p>
            <a:pPr algn="ctr"/>
            <a:r>
              <a:rPr lang="en-US" sz="4000" dirty="0">
                <a:latin typeface="Times New Roman" panose="02020603050405020304" pitchFamily="18" charset="0"/>
                <a:cs typeface="Times New Roman" panose="02020603050405020304" pitchFamily="18" charset="0"/>
              </a:rPr>
              <a:t>SETI</a:t>
            </a:r>
            <a:endParaRPr lang="ru-RU" sz="4000" dirty="0">
              <a:latin typeface="Times New Roman" panose="02020603050405020304" pitchFamily="18" charset="0"/>
              <a:cs typeface="Times New Roman" panose="02020603050405020304" pitchFamily="18" charset="0"/>
            </a:endParaRPr>
          </a:p>
        </p:txBody>
      </p:sp>
      <p:sp>
        <p:nvSpPr>
          <p:cNvPr id="3" name="Объект 2">
            <a:extLst>
              <a:ext uri="{FF2B5EF4-FFF2-40B4-BE49-F238E27FC236}">
                <a16:creationId xmlns:a16="http://schemas.microsoft.com/office/drawing/2014/main" id="{1E2F6271-B305-4D14-898C-776723BD27C7}"/>
              </a:ext>
            </a:extLst>
          </p:cNvPr>
          <p:cNvSpPr>
            <a:spLocks noGrp="1"/>
          </p:cNvSpPr>
          <p:nvPr>
            <p:ph idx="1"/>
          </p:nvPr>
        </p:nvSpPr>
        <p:spPr>
          <a:xfrm>
            <a:off x="307522" y="1110343"/>
            <a:ext cx="8362950" cy="3020786"/>
          </a:xfrm>
        </p:spPr>
        <p:txBody>
          <a:bodyPr>
            <a:noAutofit/>
          </a:bodyPr>
          <a:lstStyle/>
          <a:p>
            <a:pPr marL="180000" indent="180000">
              <a:lnSpc>
                <a:spcPct val="100000"/>
              </a:lnSpc>
              <a:spcAft>
                <a:spcPts val="1200"/>
              </a:spcAft>
            </a:pPr>
            <a:r>
              <a:rPr lang="en-US" sz="2000" i="1" dirty="0">
                <a:latin typeface="Times New Roman" panose="02020603050405020304" pitchFamily="18" charset="0"/>
                <a:cs typeface="Times New Roman" panose="02020603050405020304" pitchFamily="18" charset="0"/>
              </a:rPr>
              <a:t>Search for </a:t>
            </a:r>
            <a:r>
              <a:rPr lang="en-US" sz="2000" i="1" dirty="0" err="1">
                <a:latin typeface="Times New Roman" panose="02020603050405020304" pitchFamily="18" charset="0"/>
                <a:cs typeface="Times New Roman" panose="02020603050405020304" pitchFamily="18" charset="0"/>
              </a:rPr>
              <a:t>ExtraTerrestrial</a:t>
            </a:r>
            <a:r>
              <a:rPr lang="en-US" sz="2000" i="1" dirty="0">
                <a:latin typeface="Times New Roman" panose="02020603050405020304" pitchFamily="18" charset="0"/>
                <a:cs typeface="Times New Roman" panose="02020603050405020304" pitchFamily="18" charset="0"/>
              </a:rPr>
              <a:t> Intelligence </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поиск внеземного разума. </a:t>
            </a:r>
            <a:r>
              <a:rPr lang="ru-RU" sz="2000" b="0" dirty="0">
                <a:solidFill>
                  <a:srgbClr val="202122"/>
                </a:solidFill>
                <a:effectLst/>
                <a:latin typeface="Times New Roman" panose="02020603050405020304" pitchFamily="18" charset="0"/>
                <a:cs typeface="Times New Roman" panose="02020603050405020304" pitchFamily="18" charset="0"/>
              </a:rPr>
              <a:t>Некоторые астрономы давно считают, что планет во Вселенной так много, что даже если малая их часть пригодна для жизни, то тысячи или даже миллионы планет должны быть обитаемыми. Однако со временем реалистические оценки числа цивилизаций значительно упали и выросло число скептиков (см.: </a:t>
            </a:r>
            <a:r>
              <a:rPr lang="ru-RU" sz="2000" b="0" u="none" strike="noStrike" dirty="0">
                <a:solidFill>
                  <a:srgbClr val="0645AD"/>
                </a:solidFill>
                <a:effectLst/>
                <a:latin typeface="Times New Roman" panose="02020603050405020304" pitchFamily="18" charset="0"/>
                <a:cs typeface="Times New Roman" panose="02020603050405020304" pitchFamily="18" charset="0"/>
                <a:hlinkClick r:id="rId2" tooltip="Уравнение Дрейка"/>
              </a:rPr>
              <a:t>Уравнение Дрейка</a:t>
            </a:r>
            <a:r>
              <a:rPr lang="ru-RU" sz="2000" b="0" dirty="0">
                <a:solidFill>
                  <a:srgbClr val="202122"/>
                </a:solidFill>
                <a:effectLst/>
                <a:latin typeface="Times New Roman" panose="02020603050405020304" pitchFamily="18" charset="0"/>
                <a:cs typeface="Times New Roman" panose="02020603050405020304" pitchFamily="18" charset="0"/>
              </a:rPr>
              <a:t>, </a:t>
            </a:r>
            <a:r>
              <a:rPr lang="ru-RU" sz="2000" b="0" u="none" strike="noStrike" dirty="0">
                <a:solidFill>
                  <a:srgbClr val="0645AD"/>
                </a:solidFill>
                <a:effectLst/>
                <a:latin typeface="Times New Roman" panose="02020603050405020304" pitchFamily="18" charset="0"/>
                <a:cs typeface="Times New Roman" panose="02020603050405020304" pitchFamily="18" charset="0"/>
                <a:hlinkClick r:id="rId3" tooltip="Парадокс Ферми"/>
              </a:rPr>
              <a:t>Парадокс Ферми</a:t>
            </a:r>
            <a:r>
              <a:rPr lang="ru-RU" sz="2000" b="0" dirty="0">
                <a:solidFill>
                  <a:srgbClr val="202122"/>
                </a:solidFill>
                <a:effectLst/>
                <a:latin typeface="Times New Roman" panose="02020603050405020304" pitchFamily="18" charset="0"/>
                <a:cs typeface="Times New Roman" panose="02020603050405020304" pitchFamily="18" charset="0"/>
              </a:rPr>
              <a:t>). При этом последние достижения астрономии и физики укрепили представление о существовании многих планетных систем, пригодных для жизни как таковой.</a:t>
            </a:r>
          </a:p>
          <a:p>
            <a:pPr marL="180000" indent="180000">
              <a:lnSpc>
                <a:spcPct val="100000"/>
              </a:lnSpc>
            </a:pPr>
            <a:endParaRPr lang="ru-RU" sz="2000" dirty="0"/>
          </a:p>
        </p:txBody>
      </p:sp>
      <p:pic>
        <p:nvPicPr>
          <p:cNvPr id="5" name="Рисунок 4">
            <a:extLst>
              <a:ext uri="{FF2B5EF4-FFF2-40B4-BE49-F238E27FC236}">
                <a16:creationId xmlns:a16="http://schemas.microsoft.com/office/drawing/2014/main" id="{6FA17160-0C79-4908-8B35-CAFCB7D57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3211" y="1259070"/>
            <a:ext cx="2991267" cy="2248214"/>
          </a:xfrm>
          <a:prstGeom prst="rect">
            <a:avLst/>
          </a:prstGeom>
        </p:spPr>
      </p:pic>
      <p:sp>
        <p:nvSpPr>
          <p:cNvPr id="6" name="TextBox 5">
            <a:extLst>
              <a:ext uri="{FF2B5EF4-FFF2-40B4-BE49-F238E27FC236}">
                <a16:creationId xmlns:a16="http://schemas.microsoft.com/office/drawing/2014/main" id="{0CC40D4F-7382-42DE-8B99-0F1D343ECFEC}"/>
              </a:ext>
            </a:extLst>
          </p:cNvPr>
          <p:cNvSpPr txBox="1"/>
          <p:nvPr/>
        </p:nvSpPr>
        <p:spPr>
          <a:xfrm>
            <a:off x="307521" y="4131129"/>
            <a:ext cx="8362950" cy="1938992"/>
          </a:xfrm>
          <a:prstGeom prst="rect">
            <a:avLst/>
          </a:prstGeom>
          <a:noFill/>
        </p:spPr>
        <p:txBody>
          <a:bodyPr wrap="square" rtlCol="0">
            <a:spAutoFit/>
          </a:bodyPr>
          <a:lstStyle/>
          <a:p>
            <a:pPr marL="180000" indent="180000">
              <a:spcAft>
                <a:spcPts val="1200"/>
              </a:spcAft>
              <a:buFont typeface="Arial" panose="020B0604020202020204" pitchFamily="34" charset="0"/>
              <a:buChar char="•"/>
            </a:pPr>
            <a:r>
              <a:rPr lang="ru-RU" sz="2000" dirty="0">
                <a:solidFill>
                  <a:srgbClr val="202122"/>
                </a:solidFill>
                <a:latin typeface="Times New Roman" panose="02020603050405020304" pitchFamily="18" charset="0"/>
                <a:cs typeface="Times New Roman" panose="02020603050405020304" pitchFamily="18" charset="0"/>
              </a:rPr>
              <a:t>В</a:t>
            </a:r>
            <a:r>
              <a:rPr lang="ru-RU" sz="2000" b="0" i="0" dirty="0">
                <a:solidFill>
                  <a:srgbClr val="202122"/>
                </a:solidFill>
                <a:effectLst/>
                <a:latin typeface="Times New Roman" panose="02020603050405020304" pitchFamily="18" charset="0"/>
                <a:cs typeface="Times New Roman" panose="02020603050405020304" pitchFamily="18" charset="0"/>
              </a:rPr>
              <a:t> 1999 г.  астрономы из Университета Калифорнии в Беркли запустили в действие  </a:t>
            </a:r>
            <a:r>
              <a:rPr lang="ru-RU" sz="2000" b="0" i="1" u="none" strike="noStrike" dirty="0" err="1">
                <a:solidFill>
                  <a:srgbClr val="0645AD"/>
                </a:solidFill>
                <a:effectLst/>
                <a:latin typeface="Times New Roman" panose="02020603050405020304" pitchFamily="18" charset="0"/>
                <a:cs typeface="Times New Roman" panose="02020603050405020304" pitchFamily="18" charset="0"/>
                <a:hlinkClick r:id="rId5" tooltip="SETI@home"/>
              </a:rPr>
              <a:t>SETI@home</a:t>
            </a:r>
            <a:r>
              <a:rPr lang="ru-RU" sz="2000" u="none" strike="noStrike" dirty="0">
                <a:solidFill>
                  <a:srgbClr val="202122"/>
                </a:solidFill>
                <a:latin typeface="Times New Roman" panose="02020603050405020304" pitchFamily="18" charset="0"/>
                <a:cs typeface="Times New Roman" panose="02020603050405020304" pitchFamily="18" charset="0"/>
              </a:rPr>
              <a:t> – проект распределенных вычислений, в котором добровольцы жертвуют время бездействия компьютера для анализа радиосигналов, с целью найти признаки внеземного разума. </a:t>
            </a:r>
            <a:r>
              <a:rPr lang="ru-RU" sz="2000" b="0" i="0" dirty="0">
                <a:solidFill>
                  <a:srgbClr val="202122"/>
                </a:solidFill>
                <a:effectLst/>
                <a:latin typeface="Times New Roman" panose="02020603050405020304" pitchFamily="18" charset="0"/>
                <a:cs typeface="Times New Roman" panose="02020603050405020304" pitchFamily="18" charset="0"/>
              </a:rPr>
              <a:t>До настоящего момента к проекту присоединились 5 млн пользователей из более 200 стран мира.</a:t>
            </a:r>
            <a:endParaRPr lang="ru-RU"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205EB21-58EA-4140-975E-382AEEAF5F66}"/>
              </a:ext>
            </a:extLst>
          </p:cNvPr>
          <p:cNvSpPr txBox="1"/>
          <p:nvPr/>
        </p:nvSpPr>
        <p:spPr>
          <a:xfrm>
            <a:off x="8142949" y="3607909"/>
            <a:ext cx="4491789" cy="307777"/>
          </a:xfrm>
          <a:prstGeom prst="rect">
            <a:avLst/>
          </a:prstGeom>
          <a:noFill/>
        </p:spPr>
        <p:txBody>
          <a:bodyPr wrap="square" rtlCol="0">
            <a:spAutoFit/>
          </a:bodyPr>
          <a:lstStyle/>
          <a:p>
            <a:pPr algn="ctr"/>
            <a:r>
              <a:rPr lang="ru-RU" sz="1400" i="1" dirty="0">
                <a:solidFill>
                  <a:srgbClr val="191000"/>
                </a:solidFill>
                <a:latin typeface="Times New Roman" panose="02020603050405020304" pitchFamily="18" charset="0"/>
                <a:cs typeface="Times New Roman" panose="02020603050405020304" pitchFamily="18" charset="0"/>
              </a:rPr>
              <a:t>Заставка </a:t>
            </a:r>
            <a:r>
              <a:rPr lang="en-US" sz="1400" i="1" dirty="0" err="1">
                <a:solidFill>
                  <a:srgbClr val="191000"/>
                </a:solidFill>
                <a:latin typeface="Times New Roman" panose="02020603050405020304" pitchFamily="18" charset="0"/>
                <a:cs typeface="Times New Roman" panose="02020603050405020304" pitchFamily="18" charset="0"/>
              </a:rPr>
              <a:t>SETI@home</a:t>
            </a:r>
            <a:endParaRPr lang="ru-RU" sz="1400" dirty="0"/>
          </a:p>
        </p:txBody>
      </p:sp>
    </p:spTree>
    <p:extLst>
      <p:ext uri="{BB962C8B-B14F-4D97-AF65-F5344CB8AC3E}">
        <p14:creationId xmlns:p14="http://schemas.microsoft.com/office/powerpoint/2010/main" val="3564436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B094676-9B16-4A2C-8D45-1F84A0CEB0B0}"/>
              </a:ext>
            </a:extLst>
          </p:cNvPr>
          <p:cNvSpPr txBox="1"/>
          <p:nvPr/>
        </p:nvSpPr>
        <p:spPr>
          <a:xfrm>
            <a:off x="240632" y="208547"/>
            <a:ext cx="3508589" cy="400110"/>
          </a:xfrm>
          <a:prstGeom prst="rect">
            <a:avLst/>
          </a:prstGeom>
          <a:noFill/>
        </p:spPr>
        <p:txBody>
          <a:bodyPr wrap="none" rtlCol="0">
            <a:spAutoFit/>
          </a:bodyPr>
          <a:lstStyle/>
          <a:p>
            <a:r>
              <a:rPr lang="ru-RU" sz="2000" dirty="0">
                <a:latin typeface="Times New Roman" panose="02020603050405020304" pitchFamily="18" charset="0"/>
                <a:cs typeface="Times New Roman" panose="02020603050405020304" pitchFamily="18" charset="0"/>
              </a:rPr>
              <a:t>Блок-схема работы </a:t>
            </a:r>
            <a:r>
              <a:rPr lang="en-US" sz="2000" dirty="0">
                <a:latin typeface="Times New Roman" panose="02020603050405020304" pitchFamily="18" charset="0"/>
                <a:cs typeface="Times New Roman" panose="02020603050405020304" pitchFamily="18" charset="0"/>
              </a:rPr>
              <a:t>Grad-CAM</a:t>
            </a:r>
            <a:endParaRPr lang="ru-RU" sz="2000" dirty="0">
              <a:latin typeface="Times New Roman" panose="02020603050405020304" pitchFamily="18" charset="0"/>
              <a:cs typeface="Times New Roman" panose="02020603050405020304" pitchFamily="18" charset="0"/>
            </a:endParaRPr>
          </a:p>
        </p:txBody>
      </p:sp>
      <p:pic>
        <p:nvPicPr>
          <p:cNvPr id="2050" name="Picture 2" descr="C:\Users\User-PC\Python\Diplom\работа Grad Cam.PNG"/>
          <p:cNvPicPr>
            <a:picLocks noChangeAspect="1" noChangeArrowheads="1"/>
          </p:cNvPicPr>
          <p:nvPr/>
        </p:nvPicPr>
        <p:blipFill>
          <a:blip r:embed="rId2"/>
          <a:srcRect/>
          <a:stretch>
            <a:fillRect/>
          </a:stretch>
        </p:blipFill>
        <p:spPr bwMode="auto">
          <a:xfrm>
            <a:off x="1030068" y="1301094"/>
            <a:ext cx="9955213" cy="4743450"/>
          </a:xfrm>
          <a:prstGeom prst="rect">
            <a:avLst/>
          </a:prstGeom>
          <a:noFill/>
        </p:spPr>
      </p:pic>
    </p:spTree>
    <p:extLst>
      <p:ext uri="{BB962C8B-B14F-4D97-AF65-F5344CB8AC3E}">
        <p14:creationId xmlns:p14="http://schemas.microsoft.com/office/powerpoint/2010/main" val="224468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D859EB-496D-4252-AD11-43556CB6D876}"/>
              </a:ext>
            </a:extLst>
          </p:cNvPr>
          <p:cNvSpPr>
            <a:spLocks noGrp="1"/>
          </p:cNvSpPr>
          <p:nvPr>
            <p:ph type="title"/>
          </p:nvPr>
        </p:nvSpPr>
        <p:spPr/>
        <p:txBody>
          <a:bodyPr>
            <a:normAutofit/>
          </a:bodyPr>
          <a:lstStyle/>
          <a:p>
            <a:r>
              <a:rPr lang="ru-RU" sz="2800" dirty="0">
                <a:latin typeface="Times New Roman" panose="02020603050405020304" pitchFamily="18" charset="0"/>
                <a:cs typeface="Times New Roman" panose="02020603050405020304" pitchFamily="18" charset="0"/>
              </a:rPr>
              <a:t>Пример отработки </a:t>
            </a:r>
            <a:r>
              <a:rPr lang="en-US" sz="2800" dirty="0">
                <a:latin typeface="Times New Roman" panose="02020603050405020304" pitchFamily="18" charset="0"/>
                <a:cs typeface="Times New Roman" panose="02020603050405020304" pitchFamily="18" charset="0"/>
              </a:rPr>
              <a:t>Grad Cam</a:t>
            </a:r>
            <a:endParaRPr lang="ru-RU" sz="2800" dirty="0">
              <a:latin typeface="Times New Roman" panose="02020603050405020304" pitchFamily="18" charset="0"/>
              <a:cs typeface="Times New Roman" panose="02020603050405020304" pitchFamily="18" charset="0"/>
            </a:endParaRPr>
          </a:p>
        </p:txBody>
      </p:sp>
      <p:pic>
        <p:nvPicPr>
          <p:cNvPr id="5" name="Объект 4">
            <a:extLst>
              <a:ext uri="{FF2B5EF4-FFF2-40B4-BE49-F238E27FC236}">
                <a16:creationId xmlns:a16="http://schemas.microsoft.com/office/drawing/2014/main" id="{A0B69150-032C-4FFB-8ADD-31CAFE1E2B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9345" y="1728491"/>
            <a:ext cx="8442121" cy="3401018"/>
          </a:xfrm>
        </p:spPr>
      </p:pic>
    </p:spTree>
    <p:extLst>
      <p:ext uri="{BB962C8B-B14F-4D97-AF65-F5344CB8AC3E}">
        <p14:creationId xmlns:p14="http://schemas.microsoft.com/office/powerpoint/2010/main" val="3392501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4461641" cy="977462"/>
          </a:xfrm>
        </p:spPr>
        <p:txBody>
          <a:bodyPr>
            <a:normAutofit/>
          </a:bodyPr>
          <a:lstStyle/>
          <a:p>
            <a:r>
              <a:rPr lang="ru-RU" sz="2800" dirty="0">
                <a:latin typeface="Times New Roman" pitchFamily="18" charset="0"/>
                <a:cs typeface="Times New Roman" pitchFamily="18" charset="0"/>
              </a:rPr>
              <a:t>Строим </a:t>
            </a:r>
            <a:r>
              <a:rPr lang="en-US" sz="2800" dirty="0">
                <a:latin typeface="Times New Roman" pitchFamily="18" charset="0"/>
                <a:cs typeface="Times New Roman" pitchFamily="18" charset="0"/>
              </a:rPr>
              <a:t>Grad-CAM </a:t>
            </a:r>
            <a:r>
              <a:rPr lang="ru-RU" sz="2800" dirty="0">
                <a:latin typeface="Times New Roman" pitchFamily="18" charset="0"/>
                <a:cs typeface="Times New Roman" pitchFamily="18" charset="0"/>
              </a:rPr>
              <a:t>модель </a:t>
            </a:r>
          </a:p>
        </p:txBody>
      </p:sp>
      <p:pic>
        <p:nvPicPr>
          <p:cNvPr id="4099" name="Picture 3" descr="C:\Users\User-PC\Python\Diplom\Helper_countour_frad_CaM.PNG"/>
          <p:cNvPicPr>
            <a:picLocks noChangeAspect="1" noChangeArrowheads="1"/>
          </p:cNvPicPr>
          <p:nvPr/>
        </p:nvPicPr>
        <p:blipFill>
          <a:blip r:embed="rId2"/>
          <a:srcRect/>
          <a:stretch>
            <a:fillRect/>
          </a:stretch>
        </p:blipFill>
        <p:spPr bwMode="auto">
          <a:xfrm>
            <a:off x="5067519" y="3878317"/>
            <a:ext cx="6532448" cy="2522483"/>
          </a:xfrm>
          <a:prstGeom prst="rect">
            <a:avLst/>
          </a:prstGeom>
          <a:noFill/>
        </p:spPr>
      </p:pic>
      <p:sp>
        <p:nvSpPr>
          <p:cNvPr id="6" name="TextBox 5"/>
          <p:cNvSpPr txBox="1"/>
          <p:nvPr/>
        </p:nvSpPr>
        <p:spPr>
          <a:xfrm>
            <a:off x="283779" y="1103585"/>
            <a:ext cx="4635062" cy="1200329"/>
          </a:xfrm>
          <a:prstGeom prst="rect">
            <a:avLst/>
          </a:prstGeom>
          <a:noFill/>
        </p:spPr>
        <p:txBody>
          <a:bodyPr wrap="square" rtlCol="0">
            <a:spAutoFit/>
          </a:bodyPr>
          <a:lstStyle/>
          <a:p>
            <a:r>
              <a:rPr lang="ru-RU" dirty="0">
                <a:latin typeface="Times New Roman" pitchFamily="18" charset="0"/>
                <a:cs typeface="Times New Roman" pitchFamily="18" charset="0"/>
              </a:rPr>
              <a:t>Кроме самой модели для</a:t>
            </a:r>
            <a:r>
              <a:rPr lang="en-US" dirty="0">
                <a:latin typeface="Times New Roman" pitchFamily="18" charset="0"/>
                <a:cs typeface="Times New Roman" pitchFamily="18" charset="0"/>
              </a:rPr>
              <a:t> Grad-CAM, </a:t>
            </a:r>
            <a:r>
              <a:rPr lang="ru-RU" dirty="0">
                <a:latin typeface="Times New Roman" pitchFamily="18" charset="0"/>
                <a:cs typeface="Times New Roman" pitchFamily="18" charset="0"/>
              </a:rPr>
              <a:t>построим еще вспомогательную функцию для наглядной визуализации (контуров) работы модели.</a:t>
            </a:r>
          </a:p>
        </p:txBody>
      </p:sp>
      <p:pic>
        <p:nvPicPr>
          <p:cNvPr id="4" name="Рисунок 3">
            <a:extLst>
              <a:ext uri="{FF2B5EF4-FFF2-40B4-BE49-F238E27FC236}">
                <a16:creationId xmlns:a16="http://schemas.microsoft.com/office/drawing/2014/main" id="{3697DAAE-B768-46B3-B7B4-394F086FC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7519" y="699906"/>
            <a:ext cx="6957964" cy="254627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52249" y="299545"/>
            <a:ext cx="4698124" cy="1150883"/>
          </a:xfrm>
        </p:spPr>
        <p:txBody>
          <a:bodyPr>
            <a:normAutofit/>
          </a:bodyPr>
          <a:lstStyle/>
          <a:p>
            <a:r>
              <a:rPr lang="ru-RU" sz="1800" dirty="0">
                <a:latin typeface="Times New Roman" pitchFamily="18" charset="0"/>
                <a:cs typeface="Times New Roman" pitchFamily="18" charset="0"/>
              </a:rPr>
              <a:t>Результаты работы </a:t>
            </a:r>
            <a:r>
              <a:rPr lang="en-US" sz="1800" dirty="0">
                <a:latin typeface="Times New Roman" pitchFamily="18" charset="0"/>
                <a:cs typeface="Times New Roman" pitchFamily="18" charset="0"/>
              </a:rPr>
              <a:t>Grad-CAM </a:t>
            </a:r>
            <a:r>
              <a:rPr lang="ru-RU" sz="1800" dirty="0">
                <a:latin typeface="Times New Roman" pitchFamily="18" charset="0"/>
                <a:cs typeface="Times New Roman" pitchFamily="18" charset="0"/>
              </a:rPr>
              <a:t>на «полезных» сигналах.</a:t>
            </a:r>
          </a:p>
        </p:txBody>
      </p:sp>
      <p:pic>
        <p:nvPicPr>
          <p:cNvPr id="5122" name="Picture 2" descr="C:\Users\User-PC\Python\Diplom\Pred_grad_cam.PNG"/>
          <p:cNvPicPr>
            <a:picLocks noChangeAspect="1" noChangeArrowheads="1"/>
          </p:cNvPicPr>
          <p:nvPr/>
        </p:nvPicPr>
        <p:blipFill>
          <a:blip r:embed="rId2"/>
          <a:srcRect/>
          <a:stretch>
            <a:fillRect/>
          </a:stretch>
        </p:blipFill>
        <p:spPr bwMode="auto">
          <a:xfrm>
            <a:off x="472965" y="1081924"/>
            <a:ext cx="5042503" cy="3664045"/>
          </a:xfrm>
          <a:prstGeom prst="rect">
            <a:avLst/>
          </a:prstGeom>
          <a:noFill/>
        </p:spPr>
      </p:pic>
      <p:pic>
        <p:nvPicPr>
          <p:cNvPr id="5123" name="Picture 3" descr="C:\Users\User-PC\Python\Diplom\Visability_Grad-CAM.PNG"/>
          <p:cNvPicPr>
            <a:picLocks noChangeAspect="1" noChangeArrowheads="1"/>
          </p:cNvPicPr>
          <p:nvPr/>
        </p:nvPicPr>
        <p:blipFill>
          <a:blip r:embed="rId3"/>
          <a:srcRect/>
          <a:stretch>
            <a:fillRect/>
          </a:stretch>
        </p:blipFill>
        <p:spPr bwMode="auto">
          <a:xfrm>
            <a:off x="5689817" y="899797"/>
            <a:ext cx="6244679" cy="1646336"/>
          </a:xfrm>
          <a:prstGeom prst="rect">
            <a:avLst/>
          </a:prstGeom>
          <a:noFill/>
        </p:spPr>
      </p:pic>
      <p:pic>
        <p:nvPicPr>
          <p:cNvPr id="5124" name="Picture 4" descr="C:\Users\User-PC\Python\Diplom\Visability_Grad-CAM_2.PNG"/>
          <p:cNvPicPr>
            <a:picLocks noChangeAspect="1" noChangeArrowheads="1"/>
          </p:cNvPicPr>
          <p:nvPr/>
        </p:nvPicPr>
        <p:blipFill>
          <a:blip r:embed="rId4"/>
          <a:srcRect/>
          <a:stretch>
            <a:fillRect/>
          </a:stretch>
        </p:blipFill>
        <p:spPr bwMode="auto">
          <a:xfrm>
            <a:off x="5785946" y="2595910"/>
            <a:ext cx="6148552" cy="1660778"/>
          </a:xfrm>
          <a:prstGeom prst="rect">
            <a:avLst/>
          </a:prstGeom>
          <a:noFill/>
        </p:spPr>
      </p:pic>
      <p:sp>
        <p:nvSpPr>
          <p:cNvPr id="7" name="TextBox 6"/>
          <p:cNvSpPr txBox="1"/>
          <p:nvPr/>
        </p:nvSpPr>
        <p:spPr>
          <a:xfrm>
            <a:off x="10562896" y="4256690"/>
            <a:ext cx="1119217" cy="338554"/>
          </a:xfrm>
          <a:prstGeom prst="rect">
            <a:avLst/>
          </a:prstGeom>
          <a:noFill/>
        </p:spPr>
        <p:txBody>
          <a:bodyPr wrap="none" rtlCol="0">
            <a:spAutoFit/>
          </a:bodyPr>
          <a:lstStyle/>
          <a:p>
            <a:r>
              <a:rPr lang="en-US" sz="1600" i="1" dirty="0">
                <a:latin typeface="Times New Roman" pitchFamily="18" charset="0"/>
                <a:cs typeface="Times New Roman" pitchFamily="18" charset="0"/>
              </a:rPr>
              <a:t>Grad-CAM</a:t>
            </a:r>
            <a:endParaRPr lang="ru-RU" sz="1600" i="1" dirty="0">
              <a:latin typeface="Times New Roman" pitchFamily="18" charset="0"/>
              <a:cs typeface="Times New Roman" pitchFamily="18" charset="0"/>
            </a:endParaRPr>
          </a:p>
        </p:txBody>
      </p:sp>
      <p:sp>
        <p:nvSpPr>
          <p:cNvPr id="8" name="TextBox 7"/>
          <p:cNvSpPr txBox="1"/>
          <p:nvPr/>
        </p:nvSpPr>
        <p:spPr>
          <a:xfrm>
            <a:off x="5833242" y="4351282"/>
            <a:ext cx="1229710" cy="584775"/>
          </a:xfrm>
          <a:prstGeom prst="rect">
            <a:avLst/>
          </a:prstGeom>
          <a:noFill/>
        </p:spPr>
        <p:txBody>
          <a:bodyPr wrap="square" rtlCol="0">
            <a:spAutoFit/>
          </a:bodyPr>
          <a:lstStyle/>
          <a:p>
            <a:r>
              <a:rPr lang="ru-RU" sz="1600" i="1" dirty="0">
                <a:latin typeface="Times New Roman" pitchFamily="18" charset="0"/>
                <a:cs typeface="Times New Roman" pitchFamily="18" charset="0"/>
              </a:rPr>
              <a:t>Исходная каденция</a:t>
            </a:r>
          </a:p>
        </p:txBody>
      </p:sp>
      <p:sp>
        <p:nvSpPr>
          <p:cNvPr id="9" name="TextBox 8"/>
          <p:cNvSpPr txBox="1"/>
          <p:nvPr/>
        </p:nvSpPr>
        <p:spPr>
          <a:xfrm>
            <a:off x="7378263" y="4303986"/>
            <a:ext cx="1623848" cy="830997"/>
          </a:xfrm>
          <a:prstGeom prst="rect">
            <a:avLst/>
          </a:prstGeom>
          <a:noFill/>
        </p:spPr>
        <p:txBody>
          <a:bodyPr wrap="square" rtlCol="0">
            <a:spAutoFit/>
          </a:bodyPr>
          <a:lstStyle/>
          <a:p>
            <a:r>
              <a:rPr lang="ru-RU" sz="1600" i="1" dirty="0">
                <a:latin typeface="Times New Roman" pitchFamily="18" charset="0"/>
                <a:cs typeface="Times New Roman" pitchFamily="18" charset="0"/>
              </a:rPr>
              <a:t>Каденция с фильтром и контуром</a:t>
            </a:r>
          </a:p>
        </p:txBody>
      </p:sp>
      <p:sp>
        <p:nvSpPr>
          <p:cNvPr id="10" name="TextBox 9"/>
          <p:cNvSpPr txBox="1"/>
          <p:nvPr/>
        </p:nvSpPr>
        <p:spPr>
          <a:xfrm>
            <a:off x="8986345" y="4319750"/>
            <a:ext cx="1529256" cy="584775"/>
          </a:xfrm>
          <a:prstGeom prst="rect">
            <a:avLst/>
          </a:prstGeom>
          <a:noFill/>
        </p:spPr>
        <p:txBody>
          <a:bodyPr wrap="square" rtlCol="0">
            <a:spAutoFit/>
          </a:bodyPr>
          <a:lstStyle/>
          <a:p>
            <a:r>
              <a:rPr lang="ru-RU" sz="1600" i="1" dirty="0">
                <a:latin typeface="Times New Roman" pitchFamily="18" charset="0"/>
                <a:cs typeface="Times New Roman" pitchFamily="18" charset="0"/>
              </a:rPr>
              <a:t>Каденция с фильтром</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191814" y="296370"/>
            <a:ext cx="5058103" cy="4212568"/>
          </a:xfrm>
        </p:spPr>
        <p:txBody>
          <a:bodyPr>
            <a:normAutofit/>
          </a:bodyPr>
          <a:lstStyle/>
          <a:p>
            <a:r>
              <a:rPr lang="ru-RU" sz="1800" dirty="0">
                <a:latin typeface="Times New Roman" pitchFamily="18" charset="0"/>
                <a:cs typeface="Times New Roman" pitchFamily="18" charset="0"/>
              </a:rPr>
              <a:t>Сгенерируем данные и получим предсказания на основе модели для </a:t>
            </a:r>
            <a:r>
              <a:rPr lang="en-US" sz="1800" dirty="0">
                <a:latin typeface="Times New Roman" pitchFamily="18" charset="0"/>
                <a:cs typeface="Times New Roman" pitchFamily="18" charset="0"/>
              </a:rPr>
              <a:t>Grad-CAM:</a:t>
            </a:r>
            <a:endParaRPr lang="ru-RU" sz="1800" dirty="0">
              <a:latin typeface="Times New Roman" pitchFamily="18" charset="0"/>
              <a:cs typeface="Times New Roman" pitchFamily="18" charset="0"/>
            </a:endParaRPr>
          </a:p>
        </p:txBody>
      </p:sp>
      <p:pic>
        <p:nvPicPr>
          <p:cNvPr id="6146" name="Picture 2" descr="C:\Users\User-PC\Python\Diplom\predict_oof_grad-cam.PNG"/>
          <p:cNvPicPr>
            <a:picLocks noChangeAspect="1" noChangeArrowheads="1"/>
          </p:cNvPicPr>
          <p:nvPr/>
        </p:nvPicPr>
        <p:blipFill>
          <a:blip r:embed="rId2"/>
          <a:srcRect/>
          <a:stretch>
            <a:fillRect/>
          </a:stretch>
        </p:blipFill>
        <p:spPr bwMode="auto">
          <a:xfrm>
            <a:off x="211905" y="1036200"/>
            <a:ext cx="4495800" cy="1838325"/>
          </a:xfrm>
          <a:prstGeom prst="rect">
            <a:avLst/>
          </a:prstGeom>
          <a:noFill/>
        </p:spPr>
      </p:pic>
      <p:pic>
        <p:nvPicPr>
          <p:cNvPr id="6147" name="Picture 3" descr="C:\Users\User-PC\Python\Diplom\search_pred_t_1_grad_cam.PNG"/>
          <p:cNvPicPr>
            <a:picLocks noChangeAspect="1" noChangeArrowheads="1"/>
          </p:cNvPicPr>
          <p:nvPr/>
        </p:nvPicPr>
        <p:blipFill>
          <a:blip r:embed="rId3"/>
          <a:srcRect/>
          <a:stretch>
            <a:fillRect/>
          </a:stretch>
        </p:blipFill>
        <p:spPr bwMode="auto">
          <a:xfrm>
            <a:off x="240809" y="3031633"/>
            <a:ext cx="3552825" cy="809625"/>
          </a:xfrm>
          <a:prstGeom prst="rect">
            <a:avLst/>
          </a:prstGeom>
          <a:noFill/>
        </p:spPr>
      </p:pic>
      <p:pic>
        <p:nvPicPr>
          <p:cNvPr id="6148" name="Picture 4" descr="C:\Users\User-PC\Python\Diplom\Grad_CAM_test.PNG"/>
          <p:cNvPicPr>
            <a:picLocks noChangeAspect="1" noChangeArrowheads="1"/>
          </p:cNvPicPr>
          <p:nvPr/>
        </p:nvPicPr>
        <p:blipFill>
          <a:blip r:embed="rId4"/>
          <a:srcRect/>
          <a:stretch>
            <a:fillRect/>
          </a:stretch>
        </p:blipFill>
        <p:spPr bwMode="auto">
          <a:xfrm>
            <a:off x="5454869" y="358550"/>
            <a:ext cx="6279931" cy="5400284"/>
          </a:xfrm>
          <a:prstGeom prst="rect">
            <a:avLst/>
          </a:prstGeom>
          <a:noFill/>
        </p:spPr>
      </p:pic>
      <p:sp>
        <p:nvSpPr>
          <p:cNvPr id="7" name="TextBox 6"/>
          <p:cNvSpPr txBox="1"/>
          <p:nvPr/>
        </p:nvSpPr>
        <p:spPr>
          <a:xfrm>
            <a:off x="10342179" y="5880538"/>
            <a:ext cx="1119217" cy="338554"/>
          </a:xfrm>
          <a:prstGeom prst="rect">
            <a:avLst/>
          </a:prstGeom>
          <a:noFill/>
        </p:spPr>
        <p:txBody>
          <a:bodyPr wrap="none" rtlCol="0">
            <a:spAutoFit/>
          </a:bodyPr>
          <a:lstStyle/>
          <a:p>
            <a:r>
              <a:rPr lang="en-US" sz="1600" i="1" dirty="0">
                <a:latin typeface="Times New Roman" pitchFamily="18" charset="0"/>
                <a:cs typeface="Times New Roman" pitchFamily="18" charset="0"/>
              </a:rPr>
              <a:t>Grad-CAM</a:t>
            </a:r>
            <a:endParaRPr lang="ru-RU" sz="1600" i="1" dirty="0">
              <a:latin typeface="Times New Roman" pitchFamily="18" charset="0"/>
              <a:cs typeface="Times New Roman" pitchFamily="18" charset="0"/>
            </a:endParaRPr>
          </a:p>
        </p:txBody>
      </p:sp>
      <p:sp>
        <p:nvSpPr>
          <p:cNvPr id="8" name="TextBox 7"/>
          <p:cNvSpPr txBox="1"/>
          <p:nvPr/>
        </p:nvSpPr>
        <p:spPr>
          <a:xfrm>
            <a:off x="5612525" y="5896303"/>
            <a:ext cx="1229710" cy="584775"/>
          </a:xfrm>
          <a:prstGeom prst="rect">
            <a:avLst/>
          </a:prstGeom>
          <a:noFill/>
        </p:spPr>
        <p:txBody>
          <a:bodyPr wrap="square" rtlCol="0">
            <a:spAutoFit/>
          </a:bodyPr>
          <a:lstStyle/>
          <a:p>
            <a:r>
              <a:rPr lang="ru-RU" sz="1600" i="1" dirty="0">
                <a:latin typeface="Times New Roman" pitchFamily="18" charset="0"/>
                <a:cs typeface="Times New Roman" pitchFamily="18" charset="0"/>
              </a:rPr>
              <a:t>Исходная каденция</a:t>
            </a:r>
          </a:p>
        </p:txBody>
      </p:sp>
      <p:sp>
        <p:nvSpPr>
          <p:cNvPr id="9" name="TextBox 8"/>
          <p:cNvSpPr txBox="1"/>
          <p:nvPr/>
        </p:nvSpPr>
        <p:spPr>
          <a:xfrm>
            <a:off x="7110248" y="5896303"/>
            <a:ext cx="1702677" cy="830997"/>
          </a:xfrm>
          <a:prstGeom prst="rect">
            <a:avLst/>
          </a:prstGeom>
          <a:noFill/>
        </p:spPr>
        <p:txBody>
          <a:bodyPr wrap="square" rtlCol="0">
            <a:spAutoFit/>
          </a:bodyPr>
          <a:lstStyle/>
          <a:p>
            <a:r>
              <a:rPr lang="ru-RU" sz="1600" i="1" dirty="0">
                <a:latin typeface="Times New Roman" pitchFamily="18" charset="0"/>
                <a:cs typeface="Times New Roman" pitchFamily="18" charset="0"/>
              </a:rPr>
              <a:t>Каденция с фильтром и контуром</a:t>
            </a:r>
          </a:p>
        </p:txBody>
      </p:sp>
      <p:sp>
        <p:nvSpPr>
          <p:cNvPr id="10" name="TextBox 9"/>
          <p:cNvSpPr txBox="1"/>
          <p:nvPr/>
        </p:nvSpPr>
        <p:spPr>
          <a:xfrm>
            <a:off x="8765628" y="5880536"/>
            <a:ext cx="1529256" cy="584775"/>
          </a:xfrm>
          <a:prstGeom prst="rect">
            <a:avLst/>
          </a:prstGeom>
          <a:noFill/>
        </p:spPr>
        <p:txBody>
          <a:bodyPr wrap="square" rtlCol="0">
            <a:spAutoFit/>
          </a:bodyPr>
          <a:lstStyle/>
          <a:p>
            <a:r>
              <a:rPr lang="ru-RU" sz="1600" i="1" dirty="0">
                <a:latin typeface="Times New Roman" pitchFamily="18" charset="0"/>
                <a:cs typeface="Times New Roman" pitchFamily="18" charset="0"/>
              </a:rPr>
              <a:t>Каденция с фильтром</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C35ED2-B5D4-4A79-9B2E-C82C29D3CEE6}"/>
              </a:ext>
            </a:extLst>
          </p:cNvPr>
          <p:cNvSpPr>
            <a:spLocks noGrp="1"/>
          </p:cNvSpPr>
          <p:nvPr>
            <p:ph type="title"/>
          </p:nvPr>
        </p:nvSpPr>
        <p:spPr>
          <a:xfrm>
            <a:off x="228600" y="-230156"/>
            <a:ext cx="10515600" cy="1325563"/>
          </a:xfrm>
        </p:spPr>
        <p:txBody>
          <a:bodyPr>
            <a:normAutofit/>
          </a:bodyPr>
          <a:lstStyle/>
          <a:p>
            <a:r>
              <a:rPr lang="en-US" sz="2800" dirty="0"/>
              <a:t>The Leak</a:t>
            </a:r>
            <a:r>
              <a:rPr lang="ru-RU" sz="2800" dirty="0"/>
              <a:t> в данных команды </a:t>
            </a:r>
            <a:r>
              <a:rPr lang="en-US" sz="2800" dirty="0"/>
              <a:t>Listen</a:t>
            </a:r>
            <a:endParaRPr lang="ru-RU" sz="2800" dirty="0"/>
          </a:p>
        </p:txBody>
      </p:sp>
      <p:sp>
        <p:nvSpPr>
          <p:cNvPr id="4" name="Объект 3">
            <a:extLst>
              <a:ext uri="{FF2B5EF4-FFF2-40B4-BE49-F238E27FC236}">
                <a16:creationId xmlns:a16="http://schemas.microsoft.com/office/drawing/2014/main" id="{17AB85A0-253C-4FD5-B4EB-8DA486DB92A8}"/>
              </a:ext>
            </a:extLst>
          </p:cNvPr>
          <p:cNvSpPr>
            <a:spLocks noGrp="1"/>
          </p:cNvSpPr>
          <p:nvPr>
            <p:ph idx="1"/>
          </p:nvPr>
        </p:nvSpPr>
        <p:spPr>
          <a:xfrm>
            <a:off x="228600" y="831022"/>
            <a:ext cx="10515600" cy="1831975"/>
          </a:xfrm>
        </p:spPr>
        <p:txBody>
          <a:bodyPr>
            <a:normAutofit/>
          </a:bodyPr>
          <a:lstStyle/>
          <a:p>
            <a:r>
              <a:rPr lang="ru-RU" sz="2000" dirty="0">
                <a:latin typeface="Times New Roman" panose="02020603050405020304" pitchFamily="18" charset="0"/>
                <a:cs typeface="Times New Roman" panose="02020603050405020304" pitchFamily="18" charset="0"/>
              </a:rPr>
              <a:t>Давайте взглянем на один из образцов, содержащих полезный сигнал, с очень низким </a:t>
            </a:r>
            <a:r>
              <a:rPr lang="en-US" sz="2000" dirty="0">
                <a:latin typeface="Times New Roman" panose="02020603050405020304" pitchFamily="18" charset="0"/>
                <a:cs typeface="Times New Roman" panose="02020603050405020304" pitchFamily="18" charset="0"/>
              </a:rPr>
              <a:t>SNR (</a:t>
            </a:r>
            <a:r>
              <a:rPr lang="ru-RU" sz="2000" dirty="0">
                <a:latin typeface="Times New Roman" panose="02020603050405020304" pitchFamily="18" charset="0"/>
                <a:cs typeface="Times New Roman" panose="02020603050405020304" pitchFamily="18" charset="0"/>
              </a:rPr>
              <a:t>отношение мощности ожидаемого сигнала к мощности шумов окружающих приемник</a:t>
            </a:r>
            <a:r>
              <a:rPr lang="en-US" sz="2000" dirty="0">
                <a:latin typeface="Times New Roman" panose="02020603050405020304" pitchFamily="18" charset="0"/>
                <a:cs typeface="Times New Roman" panose="02020603050405020304" pitchFamily="18" charset="0"/>
              </a:rPr>
              <a:t>)</a:t>
            </a:r>
            <a:r>
              <a:rPr lang="ru-RU" sz="2000" dirty="0">
                <a:latin typeface="Times New Roman" panose="02020603050405020304" pitchFamily="18" charset="0"/>
                <a:cs typeface="Times New Roman" panose="02020603050405020304" pitchFamily="18" charset="0"/>
              </a:rPr>
              <a:t>. По горизонтальной оси – время, по вертикальной – частота. Назовем его </a:t>
            </a:r>
            <a:r>
              <a:rPr lang="en-US" sz="2000" dirty="0">
                <a:latin typeface="Times New Roman" panose="02020603050405020304" pitchFamily="18" charset="0"/>
                <a:cs typeface="Times New Roman" panose="02020603050405020304" pitchFamily="18" charset="0"/>
              </a:rPr>
              <a:t>xn0.</a:t>
            </a:r>
            <a:endParaRPr lang="ru-RU" sz="2000" dirty="0">
              <a:latin typeface="Times New Roman" panose="02020603050405020304" pitchFamily="18" charset="0"/>
              <a:cs typeface="Times New Roman" panose="02020603050405020304" pitchFamily="18" charset="0"/>
            </a:endParaRPr>
          </a:p>
        </p:txBody>
      </p:sp>
      <p:pic>
        <p:nvPicPr>
          <p:cNvPr id="7" name="Рисунок 6">
            <a:extLst>
              <a:ext uri="{FF2B5EF4-FFF2-40B4-BE49-F238E27FC236}">
                <a16:creationId xmlns:a16="http://schemas.microsoft.com/office/drawing/2014/main" id="{D2F76F47-7FE9-4F29-B56C-3F2CAABC0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730434"/>
            <a:ext cx="11734800" cy="2124205"/>
          </a:xfrm>
          <a:prstGeom prst="rect">
            <a:avLst/>
          </a:prstGeom>
        </p:spPr>
      </p:pic>
      <p:sp>
        <p:nvSpPr>
          <p:cNvPr id="8" name="TextBox 7">
            <a:extLst>
              <a:ext uri="{FF2B5EF4-FFF2-40B4-BE49-F238E27FC236}">
                <a16:creationId xmlns:a16="http://schemas.microsoft.com/office/drawing/2014/main" id="{5FCF9185-BADF-4D67-B72C-EF8CFF5AA1D5}"/>
              </a:ext>
            </a:extLst>
          </p:cNvPr>
          <p:cNvSpPr txBox="1"/>
          <p:nvPr/>
        </p:nvSpPr>
        <p:spPr>
          <a:xfrm>
            <a:off x="4666313" y="4989513"/>
            <a:ext cx="2859373" cy="307777"/>
          </a:xfrm>
          <a:prstGeom prst="rect">
            <a:avLst/>
          </a:prstGeom>
          <a:noFill/>
        </p:spPr>
        <p:txBody>
          <a:bodyPr wrap="none" rtlCol="0">
            <a:spAutoFit/>
          </a:bodyPr>
          <a:lstStyle/>
          <a:p>
            <a:r>
              <a:rPr lang="ru-RU" sz="1400" i="1" dirty="0"/>
              <a:t>Полезный сигнал совсем не видно!</a:t>
            </a:r>
          </a:p>
        </p:txBody>
      </p:sp>
    </p:spTree>
    <p:extLst>
      <p:ext uri="{BB962C8B-B14F-4D97-AF65-F5344CB8AC3E}">
        <p14:creationId xmlns:p14="http://schemas.microsoft.com/office/powerpoint/2010/main" val="1112810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6383537-08B2-4C7D-84E7-161A548D67B4}"/>
              </a:ext>
            </a:extLst>
          </p:cNvPr>
          <p:cNvSpPr>
            <a:spLocks noGrp="1"/>
          </p:cNvSpPr>
          <p:nvPr>
            <p:ph idx="1"/>
          </p:nvPr>
        </p:nvSpPr>
        <p:spPr>
          <a:xfrm>
            <a:off x="658585" y="366501"/>
            <a:ext cx="10526485" cy="1201042"/>
          </a:xfrm>
        </p:spPr>
        <p:txBody>
          <a:bodyPr>
            <a:normAutofit/>
          </a:bodyPr>
          <a:lstStyle/>
          <a:p>
            <a:pPr marL="180000" indent="180000">
              <a:lnSpc>
                <a:spcPct val="100000"/>
              </a:lnSpc>
            </a:pPr>
            <a:r>
              <a:rPr lang="ru-RU" sz="2000" dirty="0">
                <a:latin typeface="Times New Roman" panose="02020603050405020304" pitchFamily="18" charset="0"/>
                <a:cs typeface="Times New Roman" panose="02020603050405020304" pitchFamily="18" charset="0"/>
              </a:rPr>
              <a:t>Для лучшей восприимчивости переведу отображение наших фрагментов в черно-белую гамму.</a:t>
            </a:r>
          </a:p>
        </p:txBody>
      </p:sp>
      <p:pic>
        <p:nvPicPr>
          <p:cNvPr id="6" name="Рисунок 5">
            <a:extLst>
              <a:ext uri="{FF2B5EF4-FFF2-40B4-BE49-F238E27FC236}">
                <a16:creationId xmlns:a16="http://schemas.microsoft.com/office/drawing/2014/main" id="{13EFDD14-6CE8-495C-83B0-0A3B8229F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924" y="1162033"/>
            <a:ext cx="9726382" cy="1857634"/>
          </a:xfrm>
          <a:prstGeom prst="rect">
            <a:avLst/>
          </a:prstGeom>
        </p:spPr>
      </p:pic>
      <p:sp>
        <p:nvSpPr>
          <p:cNvPr id="7" name="TextBox 6">
            <a:extLst>
              <a:ext uri="{FF2B5EF4-FFF2-40B4-BE49-F238E27FC236}">
                <a16:creationId xmlns:a16="http://schemas.microsoft.com/office/drawing/2014/main" id="{D827B480-8DFB-41F2-91AD-B875755D8884}"/>
              </a:ext>
            </a:extLst>
          </p:cNvPr>
          <p:cNvSpPr txBox="1"/>
          <p:nvPr/>
        </p:nvSpPr>
        <p:spPr>
          <a:xfrm>
            <a:off x="658585" y="3003338"/>
            <a:ext cx="10228441" cy="1015663"/>
          </a:xfrm>
          <a:prstGeom prst="rect">
            <a:avLst/>
          </a:prstGeom>
          <a:noFill/>
        </p:spPr>
        <p:txBody>
          <a:bodyPr wrap="none" rtlCol="0">
            <a:spAutoFit/>
          </a:bodyPr>
          <a:lstStyle/>
          <a:p>
            <a:pPr marL="522900" indent="-342900">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Проводим обратную нормализацию и будем искать максимальную корреляцию между </a:t>
            </a:r>
          </a:p>
          <a:p>
            <a:pPr marL="180000" indent="180000"/>
            <a:r>
              <a:rPr lang="ru-RU" sz="2000" dirty="0">
                <a:latin typeface="Times New Roman" panose="02020603050405020304" pitchFamily="18" charset="0"/>
                <a:cs typeface="Times New Roman" panose="02020603050405020304" pitchFamily="18" charset="0"/>
              </a:rPr>
              <a:t>только что нормализованным эталонным столбцом и другими нормализованными </a:t>
            </a:r>
          </a:p>
          <a:p>
            <a:pPr marL="180000" indent="180000"/>
            <a:r>
              <a:rPr lang="ru-RU" sz="2000" dirty="0">
                <a:latin typeface="Times New Roman" panose="02020603050405020304" pitchFamily="18" charset="0"/>
                <a:cs typeface="Times New Roman" panose="02020603050405020304" pitchFamily="18" charset="0"/>
              </a:rPr>
              <a:t>столбцами из выборки </a:t>
            </a:r>
          </a:p>
        </p:txBody>
      </p:sp>
      <p:pic>
        <p:nvPicPr>
          <p:cNvPr id="4" name="Рисунок 3">
            <a:extLst>
              <a:ext uri="{FF2B5EF4-FFF2-40B4-BE49-F238E27FC236}">
                <a16:creationId xmlns:a16="http://schemas.microsoft.com/office/drawing/2014/main" id="{BE946955-543D-4007-BCDA-07B1456057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923" y="4019001"/>
            <a:ext cx="9726383" cy="1810954"/>
          </a:xfrm>
          <a:prstGeom prst="rect">
            <a:avLst/>
          </a:prstGeom>
        </p:spPr>
      </p:pic>
    </p:spTree>
    <p:extLst>
      <p:ext uri="{BB962C8B-B14F-4D97-AF65-F5344CB8AC3E}">
        <p14:creationId xmlns:p14="http://schemas.microsoft.com/office/powerpoint/2010/main" val="2559921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D00F4370-E557-444F-9F8A-FC993E3958F5}"/>
              </a:ext>
            </a:extLst>
          </p:cNvPr>
          <p:cNvSpPr>
            <a:spLocks noGrp="1"/>
          </p:cNvSpPr>
          <p:nvPr>
            <p:ph idx="1"/>
          </p:nvPr>
        </p:nvSpPr>
        <p:spPr>
          <a:xfrm>
            <a:off x="482600" y="369359"/>
            <a:ext cx="7628467" cy="815974"/>
          </a:xfrm>
        </p:spPr>
        <p:txBody>
          <a:bodyPr>
            <a:normAutofit/>
          </a:bodyPr>
          <a:lstStyle/>
          <a:p>
            <a:r>
              <a:rPr lang="ru-RU" sz="2000" dirty="0">
                <a:latin typeface="Times New Roman" panose="02020603050405020304" pitchFamily="18" charset="0"/>
                <a:cs typeface="Times New Roman" panose="02020603050405020304" pitchFamily="18" charset="0"/>
              </a:rPr>
              <a:t>Был найден схожий массив данных</a:t>
            </a:r>
            <a:r>
              <a:rPr lang="en-US" sz="2000" dirty="0">
                <a:latin typeface="Times New Roman" panose="02020603050405020304" pitchFamily="18" charset="0"/>
                <a:cs typeface="Times New Roman" panose="02020603050405020304" pitchFamily="18" charset="0"/>
              </a:rPr>
              <a:t>,</a:t>
            </a:r>
            <a:r>
              <a:rPr lang="ru-RU" sz="2000" dirty="0">
                <a:latin typeface="Times New Roman" panose="02020603050405020304" pitchFamily="18" charset="0"/>
                <a:cs typeface="Times New Roman" panose="02020603050405020304" pitchFamily="18" charset="0"/>
              </a:rPr>
              <a:t> обозначим его за </a:t>
            </a:r>
            <a:r>
              <a:rPr lang="en-US" sz="2000" dirty="0">
                <a:latin typeface="Times New Roman" panose="02020603050405020304" pitchFamily="18" charset="0"/>
                <a:cs typeface="Times New Roman" panose="02020603050405020304" pitchFamily="18" charset="0"/>
              </a:rPr>
              <a:t>xn1</a:t>
            </a:r>
            <a:r>
              <a:rPr lang="ru-RU" sz="2000" dirty="0">
                <a:latin typeface="Times New Roman" panose="02020603050405020304" pitchFamily="18" charset="0"/>
                <a:cs typeface="Times New Roman" panose="02020603050405020304" pitchFamily="18" charset="0"/>
              </a:rPr>
              <a:t>:</a:t>
            </a:r>
          </a:p>
          <a:p>
            <a:endParaRPr lang="ru-RU" sz="2000" dirty="0">
              <a:latin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CA7F2BF7-842A-4A0E-90B5-B7A596BB4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029" y="1238809"/>
            <a:ext cx="10377941" cy="4380382"/>
          </a:xfrm>
          <a:prstGeom prst="rect">
            <a:avLst/>
          </a:prstGeom>
        </p:spPr>
      </p:pic>
    </p:spTree>
    <p:extLst>
      <p:ext uri="{BB962C8B-B14F-4D97-AF65-F5344CB8AC3E}">
        <p14:creationId xmlns:p14="http://schemas.microsoft.com/office/powerpoint/2010/main" val="3770850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BC36F3D6-01FD-44BC-939D-F72CA48852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332" y="2354285"/>
            <a:ext cx="10583331" cy="1938531"/>
          </a:xfrm>
        </p:spPr>
      </p:pic>
      <p:sp>
        <p:nvSpPr>
          <p:cNvPr id="6" name="TextBox 5">
            <a:extLst>
              <a:ext uri="{FF2B5EF4-FFF2-40B4-BE49-F238E27FC236}">
                <a16:creationId xmlns:a16="http://schemas.microsoft.com/office/drawing/2014/main" id="{2E782F1B-AD2C-4861-AC87-45C0A11326CD}"/>
              </a:ext>
            </a:extLst>
          </p:cNvPr>
          <p:cNvSpPr txBox="1"/>
          <p:nvPr/>
        </p:nvSpPr>
        <p:spPr>
          <a:xfrm>
            <a:off x="372533" y="575733"/>
            <a:ext cx="9572104" cy="1323439"/>
          </a:xfrm>
          <a:prstGeom prst="rect">
            <a:avLst/>
          </a:prstGeom>
          <a:noFill/>
        </p:spPr>
        <p:txBody>
          <a:bodyPr wrap="square" rtlCol="0">
            <a:spAutoFit/>
          </a:bodyPr>
          <a:lstStyle/>
          <a:p>
            <a:pPr marL="180000" indent="180000">
              <a:buFont typeface="Arial" panose="020B0604020202020204" pitchFamily="34" charset="0"/>
              <a:buChar char="•"/>
            </a:pPr>
            <a:r>
              <a:rPr lang="ru-RU" sz="2000" dirty="0">
                <a:latin typeface="Times New Roman" panose="02020603050405020304" pitchFamily="18" charset="0"/>
                <a:cs typeface="Times New Roman" panose="02020603050405020304" pitchFamily="18" charset="0"/>
              </a:rPr>
              <a:t>Нормализуем его и вычтем из нормализованной выборки xn0. Немного увеличив контраст, «иглы» легко видны. Шум был полностью устранен из-за ошибки при округлении. Еще немного увеличив контраст, становятся видны ошибки округления чисел, за исключением тех мест, где были вставлены искусственные сигналы.</a:t>
            </a:r>
          </a:p>
        </p:txBody>
      </p:sp>
      <p:pic>
        <p:nvPicPr>
          <p:cNvPr id="8" name="Рисунок 7">
            <a:extLst>
              <a:ext uri="{FF2B5EF4-FFF2-40B4-BE49-F238E27FC236}">
                <a16:creationId xmlns:a16="http://schemas.microsoft.com/office/drawing/2014/main" id="{2F455C45-563D-4DA2-AE80-7604AA0DE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33" y="4503715"/>
            <a:ext cx="10583331" cy="1986008"/>
          </a:xfrm>
          <a:prstGeom prst="rect">
            <a:avLst/>
          </a:prstGeom>
        </p:spPr>
      </p:pic>
    </p:spTree>
    <p:extLst>
      <p:ext uri="{BB962C8B-B14F-4D97-AF65-F5344CB8AC3E}">
        <p14:creationId xmlns:p14="http://schemas.microsoft.com/office/powerpoint/2010/main" val="2208053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1C6D61-AA3D-4DA4-857F-773E0782B652}"/>
              </a:ext>
            </a:extLst>
          </p:cNvPr>
          <p:cNvSpPr>
            <a:spLocks noGrp="1"/>
          </p:cNvSpPr>
          <p:nvPr>
            <p:ph type="title"/>
          </p:nvPr>
        </p:nvSpPr>
        <p:spPr/>
        <p:txBody>
          <a:bodyPr/>
          <a:lstStyle/>
          <a:p>
            <a:pPr algn="ctr"/>
            <a:r>
              <a:rPr lang="en-US" b="0" i="0" dirty="0">
                <a:solidFill>
                  <a:srgbClr val="000000"/>
                </a:solidFill>
                <a:effectLst/>
                <a:latin typeface="Times New Roman" panose="02020603050405020304" pitchFamily="18" charset="0"/>
                <a:cs typeface="Times New Roman" panose="02020603050405020304" pitchFamily="18" charset="0"/>
              </a:rPr>
              <a:t>Breakthrough Listen</a:t>
            </a:r>
            <a:br>
              <a:rPr lang="en-US" b="0" i="0" dirty="0">
                <a:solidFill>
                  <a:srgbClr val="000000"/>
                </a:solidFill>
                <a:effectLst/>
                <a:latin typeface="Linux Libertine"/>
              </a:rPr>
            </a:br>
            <a:endParaRPr lang="ru-RU" dirty="0"/>
          </a:p>
        </p:txBody>
      </p:sp>
      <p:sp>
        <p:nvSpPr>
          <p:cNvPr id="3" name="Объект 2">
            <a:extLst>
              <a:ext uri="{FF2B5EF4-FFF2-40B4-BE49-F238E27FC236}">
                <a16:creationId xmlns:a16="http://schemas.microsoft.com/office/drawing/2014/main" id="{5AD75B15-C859-41A9-BB12-FCAD035BAD18}"/>
              </a:ext>
            </a:extLst>
          </p:cNvPr>
          <p:cNvSpPr>
            <a:spLocks noGrp="1"/>
          </p:cNvSpPr>
          <p:nvPr>
            <p:ph idx="1"/>
          </p:nvPr>
        </p:nvSpPr>
        <p:spPr>
          <a:xfrm>
            <a:off x="270961" y="1381804"/>
            <a:ext cx="7338154" cy="4949602"/>
          </a:xfrm>
        </p:spPr>
        <p:txBody>
          <a:bodyPr>
            <a:normAutofit fontScale="92500" lnSpcReduction="10000"/>
          </a:bodyPr>
          <a:lstStyle/>
          <a:p>
            <a:pPr marL="180000" indent="180000">
              <a:lnSpc>
                <a:spcPct val="110000"/>
              </a:lnSpc>
            </a:pPr>
            <a:r>
              <a:rPr lang="ru-RU" sz="2200" i="1" dirty="0" err="1">
                <a:effectLst/>
                <a:latin typeface="Times New Roman" panose="02020603050405020304" pitchFamily="18" charset="0"/>
                <a:cs typeface="Times New Roman" panose="02020603050405020304" pitchFamily="18" charset="0"/>
              </a:rPr>
              <a:t>Breakthrough</a:t>
            </a:r>
            <a:r>
              <a:rPr lang="ru-RU" sz="2200" i="1" dirty="0">
                <a:effectLst/>
                <a:latin typeface="Times New Roman" panose="02020603050405020304" pitchFamily="18" charset="0"/>
                <a:cs typeface="Times New Roman" panose="02020603050405020304" pitchFamily="18" charset="0"/>
              </a:rPr>
              <a:t> </a:t>
            </a:r>
            <a:r>
              <a:rPr lang="ru-RU" sz="2200" i="1" dirty="0" err="1">
                <a:effectLst/>
                <a:latin typeface="Times New Roman" panose="02020603050405020304" pitchFamily="18" charset="0"/>
                <a:cs typeface="Times New Roman" panose="02020603050405020304" pitchFamily="18" charset="0"/>
              </a:rPr>
              <a:t>Listen</a:t>
            </a:r>
            <a:r>
              <a:rPr lang="en-US" sz="2200" i="1" dirty="0">
                <a:effectLst/>
                <a:latin typeface="Times New Roman" panose="02020603050405020304" pitchFamily="18" charset="0"/>
                <a:cs typeface="Times New Roman" panose="02020603050405020304" pitchFamily="18" charset="0"/>
              </a:rPr>
              <a:t> (</a:t>
            </a:r>
            <a:r>
              <a:rPr lang="ru-RU" sz="2200" i="1" dirty="0">
                <a:effectLst/>
                <a:latin typeface="Times New Roman" panose="02020603050405020304" pitchFamily="18" charset="0"/>
                <a:cs typeface="Times New Roman" panose="02020603050405020304" pitchFamily="18" charset="0"/>
              </a:rPr>
              <a:t>далее сокр. </a:t>
            </a:r>
            <a:r>
              <a:rPr lang="en-US" sz="2200" i="1" dirty="0">
                <a:effectLst/>
                <a:latin typeface="Times New Roman" panose="02020603050405020304" pitchFamily="18" charset="0"/>
                <a:cs typeface="Times New Roman" panose="02020603050405020304" pitchFamily="18" charset="0"/>
              </a:rPr>
              <a:t>Listen)</a:t>
            </a:r>
            <a:r>
              <a:rPr lang="ru-RU" sz="2200" i="1" dirty="0">
                <a:effectLst/>
                <a:latin typeface="Times New Roman" panose="02020603050405020304" pitchFamily="18" charset="0"/>
                <a:cs typeface="Times New Roman" panose="02020603050405020304" pitchFamily="18" charset="0"/>
              </a:rPr>
              <a:t> </a:t>
            </a:r>
            <a:r>
              <a:rPr lang="ru-RU" sz="2200" i="0" dirty="0">
                <a:effectLst/>
                <a:latin typeface="Times New Roman" panose="02020603050405020304" pitchFamily="18" charset="0"/>
                <a:cs typeface="Times New Roman" panose="02020603050405020304" pitchFamily="18" charset="0"/>
              </a:rPr>
              <a:t>— проект миллионера </a:t>
            </a:r>
            <a:r>
              <a:rPr lang="ru-RU" sz="2200" i="0" strike="noStrike" dirty="0">
                <a:effectLst/>
                <a:latin typeface="Times New Roman" panose="02020603050405020304" pitchFamily="18" charset="0"/>
                <a:cs typeface="Times New Roman" panose="02020603050405020304" pitchFamily="18" charset="0"/>
                <a:hlinkClick r:id="rId2" tooltip="Мильнер, Юрий Борисович">
                  <a:extLst>
                    <a:ext uri="{A12FA001-AC4F-418D-AE19-62706E023703}">
                      <ahyp:hlinkClr xmlns:ahyp="http://schemas.microsoft.com/office/drawing/2018/hyperlinkcolor" val="tx"/>
                    </a:ext>
                  </a:extLst>
                </a:hlinkClick>
              </a:rPr>
              <a:t>Юрия Мильнера</a:t>
            </a:r>
            <a:r>
              <a:rPr lang="ru-RU" sz="2200" i="0" dirty="0">
                <a:effectLst/>
                <a:latin typeface="Times New Roman" panose="02020603050405020304" pitchFamily="18" charset="0"/>
                <a:cs typeface="Times New Roman" panose="02020603050405020304" pitchFamily="18" charset="0"/>
              </a:rPr>
              <a:t> по </a:t>
            </a:r>
            <a:r>
              <a:rPr lang="ru-RU" sz="2200" i="0" strike="noStrike" dirty="0">
                <a:effectLst/>
                <a:latin typeface="Times New Roman" panose="02020603050405020304" pitchFamily="18" charset="0"/>
                <a:cs typeface="Times New Roman" panose="02020603050405020304" pitchFamily="18" charset="0"/>
              </a:rPr>
              <a:t>поиску разумной внеземной жизни</a:t>
            </a:r>
            <a:r>
              <a:rPr lang="ru-RU" sz="2200" i="0" dirty="0">
                <a:effectLst/>
                <a:latin typeface="Times New Roman" panose="02020603050405020304" pitchFamily="18" charset="0"/>
                <a:cs typeface="Times New Roman" panose="02020603050405020304" pitchFamily="18" charset="0"/>
              </a:rPr>
              <a:t> во Вселенной, рассчитанный на 10 лет и с проектным бюджетом в 100 миллионов долларов. Идея проекта – наиболее  всесторонняя попытка поиска внеземной разумной жизни на данный момент.</a:t>
            </a:r>
          </a:p>
          <a:p>
            <a:pPr marL="180000" indent="180000" algn="l">
              <a:lnSpc>
                <a:spcPct val="110000"/>
              </a:lnSpc>
            </a:pPr>
            <a:r>
              <a:rPr lang="ru-RU" sz="2200" dirty="0">
                <a:solidFill>
                  <a:srgbClr val="202122"/>
                </a:solidFill>
                <a:latin typeface="Times New Roman" panose="02020603050405020304" pitchFamily="18" charset="0"/>
                <a:cs typeface="Times New Roman" panose="02020603050405020304" pitchFamily="18" charset="0"/>
              </a:rPr>
              <a:t>Н</a:t>
            </a:r>
            <a:r>
              <a:rPr lang="ru-RU" sz="2200" b="0" i="0" dirty="0">
                <a:solidFill>
                  <a:srgbClr val="202122"/>
                </a:solidFill>
                <a:effectLst/>
                <a:latin typeface="Times New Roman" panose="02020603050405020304" pitchFamily="18" charset="0"/>
                <a:cs typeface="Times New Roman" panose="02020603050405020304" pitchFamily="18" charset="0"/>
              </a:rPr>
              <a:t>аблюдения проводятся на арендованных телескопах: на Грин-Бэнк, </a:t>
            </a:r>
            <a:r>
              <a:rPr lang="ru-RU" sz="2200" b="0" i="0" u="none" strike="noStrike" dirty="0" err="1">
                <a:effectLst/>
                <a:latin typeface="Times New Roman" panose="02020603050405020304" pitchFamily="18" charset="0"/>
                <a:cs typeface="Times New Roman" panose="02020603050405020304" pitchFamily="18" charset="0"/>
                <a:hlinkClick r:id="rId3" tooltip="Parkes Telescope (страница отсутствует)">
                  <a:extLst>
                    <a:ext uri="{A12FA001-AC4F-418D-AE19-62706E023703}">
                      <ahyp:hlinkClr xmlns:ahyp="http://schemas.microsoft.com/office/drawing/2018/hyperlinkcolor" val="tx"/>
                    </a:ext>
                  </a:extLst>
                </a:hlinkClick>
              </a:rPr>
              <a:t>Parkes</a:t>
            </a:r>
            <a:r>
              <a:rPr lang="ru-RU" sz="2200" b="0" i="0" u="none" strike="noStrike" dirty="0">
                <a:effectLst/>
                <a:latin typeface="Times New Roman" panose="02020603050405020304" pitchFamily="18" charset="0"/>
                <a:cs typeface="Times New Roman" panose="02020603050405020304" pitchFamily="18" charset="0"/>
                <a:hlinkClick r:id="rId3" tooltip="Parkes Telescope (страница отсутствует)">
                  <a:extLst>
                    <a:ext uri="{A12FA001-AC4F-418D-AE19-62706E023703}">
                      <ahyp:hlinkClr xmlns:ahyp="http://schemas.microsoft.com/office/drawing/2018/hyperlinkcolor" val="tx"/>
                    </a:ext>
                  </a:extLst>
                </a:hlinkClick>
              </a:rPr>
              <a:t> </a:t>
            </a:r>
            <a:r>
              <a:rPr lang="ru-RU" sz="2200" b="0" i="0" u="none" strike="noStrike" dirty="0" err="1">
                <a:effectLst/>
                <a:latin typeface="Times New Roman" panose="02020603050405020304" pitchFamily="18" charset="0"/>
                <a:cs typeface="Times New Roman" panose="02020603050405020304" pitchFamily="18" charset="0"/>
                <a:hlinkClick r:id="rId3" tooltip="Parkes Telescope (страница отсутствует)">
                  <a:extLst>
                    <a:ext uri="{A12FA001-AC4F-418D-AE19-62706E023703}">
                      <ahyp:hlinkClr xmlns:ahyp="http://schemas.microsoft.com/office/drawing/2018/hyperlinkcolor" val="tx"/>
                    </a:ext>
                  </a:extLst>
                </a:hlinkClick>
              </a:rPr>
              <a:t>Telescope</a:t>
            </a:r>
            <a:r>
              <a:rPr lang="ru-RU" sz="2200" b="0" i="0" dirty="0">
                <a:effectLst/>
                <a:latin typeface="Times New Roman" panose="02020603050405020304" pitchFamily="18" charset="0"/>
                <a:cs typeface="Times New Roman" panose="02020603050405020304" pitchFamily="18" charset="0"/>
              </a:rPr>
              <a:t> </a:t>
            </a:r>
            <a:r>
              <a:rPr lang="ru-RU" sz="2200" b="0" i="0" dirty="0">
                <a:solidFill>
                  <a:srgbClr val="202122"/>
                </a:solidFill>
                <a:effectLst/>
                <a:latin typeface="Times New Roman" panose="02020603050405020304" pitchFamily="18" charset="0"/>
                <a:cs typeface="Times New Roman" panose="02020603050405020304" pitchFamily="18" charset="0"/>
              </a:rPr>
              <a:t>(с октября 2016 года на пять лет). Чувствительность телескопов достаточна, чтобы обнаружить среди тысячи ближайших звезд источник излучения, с мощностью, сравнимой с авиационным радаром.</a:t>
            </a:r>
          </a:p>
          <a:p>
            <a:pPr marL="180000" indent="180000" algn="l">
              <a:lnSpc>
                <a:spcPct val="110000"/>
              </a:lnSpc>
            </a:pPr>
            <a:r>
              <a:rPr lang="ru-RU" sz="2200" b="0" i="0" dirty="0">
                <a:solidFill>
                  <a:srgbClr val="202122"/>
                </a:solidFill>
                <a:effectLst/>
                <a:latin typeface="Times New Roman" panose="02020603050405020304" pitchFamily="18" charset="0"/>
                <a:cs typeface="Times New Roman" panose="02020603050405020304" pitchFamily="18" charset="0"/>
              </a:rPr>
              <a:t>Кроме наблюдений в радиодиапазоне, телескоп </a:t>
            </a:r>
            <a:r>
              <a:rPr lang="ru-RU" sz="2200" b="0" i="0" u="none" strike="noStrike" dirty="0" err="1">
                <a:effectLst/>
                <a:latin typeface="Times New Roman" panose="02020603050405020304" pitchFamily="18" charset="0"/>
                <a:cs typeface="Times New Roman" panose="02020603050405020304" pitchFamily="18" charset="0"/>
                <a:hlinkClick r:id="rId4" tooltip="Automated Planet Finder">
                  <a:extLst>
                    <a:ext uri="{A12FA001-AC4F-418D-AE19-62706E023703}">
                      <ahyp:hlinkClr xmlns:ahyp="http://schemas.microsoft.com/office/drawing/2018/hyperlinkcolor" val="tx"/>
                    </a:ext>
                  </a:extLst>
                </a:hlinkClick>
              </a:rPr>
              <a:t>Automated</a:t>
            </a:r>
            <a:r>
              <a:rPr lang="ru-RU" sz="2200" b="0" i="0" u="none" strike="noStrike" dirty="0">
                <a:effectLst/>
                <a:latin typeface="Times New Roman" panose="02020603050405020304" pitchFamily="18" charset="0"/>
                <a:cs typeface="Times New Roman" panose="02020603050405020304" pitchFamily="18" charset="0"/>
                <a:hlinkClick r:id="rId4" tooltip="Automated Planet Finder">
                  <a:extLst>
                    <a:ext uri="{A12FA001-AC4F-418D-AE19-62706E023703}">
                      <ahyp:hlinkClr xmlns:ahyp="http://schemas.microsoft.com/office/drawing/2018/hyperlinkcolor" val="tx"/>
                    </a:ext>
                  </a:extLst>
                </a:hlinkClick>
              </a:rPr>
              <a:t> Planet </a:t>
            </a:r>
            <a:r>
              <a:rPr lang="ru-RU" sz="2200" b="0" i="0" u="none" strike="noStrike" dirty="0" err="1">
                <a:effectLst/>
                <a:latin typeface="Times New Roman" panose="02020603050405020304" pitchFamily="18" charset="0"/>
                <a:cs typeface="Times New Roman" panose="02020603050405020304" pitchFamily="18" charset="0"/>
                <a:hlinkClick r:id="rId4" tooltip="Automated Planet Finder">
                  <a:extLst>
                    <a:ext uri="{A12FA001-AC4F-418D-AE19-62706E023703}">
                      <ahyp:hlinkClr xmlns:ahyp="http://schemas.microsoft.com/office/drawing/2018/hyperlinkcolor" val="tx"/>
                    </a:ext>
                  </a:extLst>
                </a:hlinkClick>
              </a:rPr>
              <a:t>Finder</a:t>
            </a:r>
            <a:r>
              <a:rPr lang="ru-RU" sz="2200" b="0" i="0" dirty="0">
                <a:effectLst/>
                <a:latin typeface="Times New Roman" panose="02020603050405020304" pitchFamily="18" charset="0"/>
                <a:cs typeface="Times New Roman" panose="02020603050405020304" pitchFamily="18" charset="0"/>
              </a:rPr>
              <a:t> </a:t>
            </a:r>
            <a:r>
              <a:rPr lang="ru-RU" sz="2200" b="0" i="0" u="none" strike="noStrike" dirty="0" err="1">
                <a:effectLst/>
                <a:latin typeface="Times New Roman" panose="02020603050405020304" pitchFamily="18" charset="0"/>
                <a:cs typeface="Times New Roman" panose="02020603050405020304" pitchFamily="18" charset="0"/>
              </a:rPr>
              <a:t>Ликской</a:t>
            </a:r>
            <a:r>
              <a:rPr lang="ru-RU" sz="2200" b="0" i="0" u="none" strike="noStrike" dirty="0">
                <a:effectLst/>
                <a:latin typeface="Times New Roman" panose="02020603050405020304" pitchFamily="18" charset="0"/>
                <a:cs typeface="Times New Roman" panose="02020603050405020304" pitchFamily="18" charset="0"/>
              </a:rPr>
              <a:t> обсерватории</a:t>
            </a:r>
            <a:r>
              <a:rPr lang="ru-RU" sz="2200" b="0" i="0" dirty="0">
                <a:effectLst/>
                <a:latin typeface="Times New Roman" panose="02020603050405020304" pitchFamily="18" charset="0"/>
                <a:cs typeface="Times New Roman" panose="02020603050405020304" pitchFamily="18" charset="0"/>
              </a:rPr>
              <a:t> </a:t>
            </a:r>
            <a:r>
              <a:rPr lang="ru-RU" sz="2200" b="0" i="0" dirty="0">
                <a:solidFill>
                  <a:srgbClr val="202122"/>
                </a:solidFill>
                <a:effectLst/>
                <a:latin typeface="Times New Roman" panose="02020603050405020304" pitchFamily="18" charset="0"/>
                <a:cs typeface="Times New Roman" panose="02020603050405020304" pitchFamily="18" charset="0"/>
              </a:rPr>
              <a:t>будет искать оптические сигналы от лазерных источников. Телескоп сможет обнаружить 100 Вт лазер с расстояния около 4.25 светового года.</a:t>
            </a:r>
          </a:p>
          <a:p>
            <a:endParaRPr lang="ru-RU" sz="2400" dirty="0">
              <a:latin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57A55239-0C47-4463-BBA2-4108B4E91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9114" y="1536246"/>
            <a:ext cx="4311926" cy="4795160"/>
          </a:xfrm>
          <a:prstGeom prst="rect">
            <a:avLst/>
          </a:prstGeom>
        </p:spPr>
      </p:pic>
      <p:sp>
        <p:nvSpPr>
          <p:cNvPr id="6" name="TextBox 5">
            <a:extLst>
              <a:ext uri="{FF2B5EF4-FFF2-40B4-BE49-F238E27FC236}">
                <a16:creationId xmlns:a16="http://schemas.microsoft.com/office/drawing/2014/main" id="{9985A8DB-95FD-4149-8DA8-43597F6900F5}"/>
              </a:ext>
            </a:extLst>
          </p:cNvPr>
          <p:cNvSpPr txBox="1"/>
          <p:nvPr/>
        </p:nvSpPr>
        <p:spPr>
          <a:xfrm>
            <a:off x="7519183" y="6309409"/>
            <a:ext cx="4491789" cy="307777"/>
          </a:xfrm>
          <a:prstGeom prst="rect">
            <a:avLst/>
          </a:prstGeom>
          <a:noFill/>
        </p:spPr>
        <p:txBody>
          <a:bodyPr wrap="square" rtlCol="0">
            <a:spAutoFit/>
          </a:bodyPr>
          <a:lstStyle/>
          <a:p>
            <a:pPr algn="ctr"/>
            <a:r>
              <a:rPr lang="ru-RU" sz="1400" i="1" dirty="0">
                <a:solidFill>
                  <a:srgbClr val="191000"/>
                </a:solidFill>
                <a:latin typeface="Times New Roman" panose="02020603050405020304" pitchFamily="18" charset="0"/>
                <a:cs typeface="Times New Roman" panose="02020603050405020304" pitchFamily="18" charset="0"/>
              </a:rPr>
              <a:t>Телескоп Грин-Бэнк</a:t>
            </a:r>
            <a:endParaRPr lang="ru-RU" sz="1400" dirty="0"/>
          </a:p>
        </p:txBody>
      </p:sp>
    </p:spTree>
    <p:extLst>
      <p:ext uri="{BB962C8B-B14F-4D97-AF65-F5344CB8AC3E}">
        <p14:creationId xmlns:p14="http://schemas.microsoft.com/office/powerpoint/2010/main" val="1762314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A14170-0F3E-4BDC-93DB-44528E90DE94}"/>
              </a:ext>
            </a:extLst>
          </p:cNvPr>
          <p:cNvSpPr>
            <a:spLocks noGrp="1"/>
          </p:cNvSpPr>
          <p:nvPr>
            <p:ph type="title"/>
          </p:nvPr>
        </p:nvSpPr>
        <p:spPr>
          <a:xfrm>
            <a:off x="838200" y="75519"/>
            <a:ext cx="10515600" cy="1325563"/>
          </a:xfrm>
        </p:spPr>
        <p:txBody>
          <a:bodyPr>
            <a:normAutofit/>
          </a:bodyPr>
          <a:lstStyle/>
          <a:p>
            <a:r>
              <a:rPr lang="ru-RU" sz="2800" dirty="0">
                <a:latin typeface="Times New Roman" panose="02020603050405020304" pitchFamily="18" charset="0"/>
                <a:cs typeface="Times New Roman" panose="02020603050405020304" pitchFamily="18" charset="0"/>
              </a:rPr>
              <a:t>Текущие методы фильтрации сообщений.</a:t>
            </a:r>
          </a:p>
        </p:txBody>
      </p:sp>
      <p:sp>
        <p:nvSpPr>
          <p:cNvPr id="3" name="Объект 2">
            <a:extLst>
              <a:ext uri="{FF2B5EF4-FFF2-40B4-BE49-F238E27FC236}">
                <a16:creationId xmlns:a16="http://schemas.microsoft.com/office/drawing/2014/main" id="{6A5704D6-2FF6-4539-8A36-4DCD81B8424B}"/>
              </a:ext>
            </a:extLst>
          </p:cNvPr>
          <p:cNvSpPr>
            <a:spLocks noGrp="1"/>
          </p:cNvSpPr>
          <p:nvPr>
            <p:ph idx="1"/>
          </p:nvPr>
        </p:nvSpPr>
        <p:spPr>
          <a:xfrm>
            <a:off x="838200" y="1253331"/>
            <a:ext cx="10515600" cy="4351338"/>
          </a:xfrm>
        </p:spPr>
        <p:txBody>
          <a:bodyPr>
            <a:noAutofit/>
          </a:bodyPr>
          <a:lstStyle/>
          <a:p>
            <a:pPr marL="180000" indent="180000">
              <a:lnSpc>
                <a:spcPct val="110000"/>
              </a:lnSpc>
            </a:pPr>
            <a:r>
              <a:rPr lang="ru-RU" sz="2000" dirty="0">
                <a:latin typeface="Times New Roman" panose="02020603050405020304" pitchFamily="18" charset="0"/>
                <a:cs typeface="Times New Roman" panose="02020603050405020304" pitchFamily="18" charset="0"/>
              </a:rPr>
              <a:t>Во-первых, команда</a:t>
            </a:r>
            <a:r>
              <a:rPr lang="en-US" sz="2000" dirty="0">
                <a:latin typeface="Times New Roman" panose="02020603050405020304" pitchFamily="18" charset="0"/>
                <a:cs typeface="Times New Roman" panose="02020603050405020304" pitchFamily="18" charset="0"/>
              </a:rPr>
              <a:t> Listen</a:t>
            </a:r>
            <a:r>
              <a:rPr lang="ru-RU" sz="2000" dirty="0">
                <a:latin typeface="Times New Roman" panose="02020603050405020304" pitchFamily="18" charset="0"/>
                <a:cs typeface="Times New Roman" panose="02020603050405020304" pitchFamily="18" charset="0"/>
              </a:rPr>
              <a:t>  чередует сканирование целевых звезд со сканированием других областей неба. Любой сигнал, который появляется в обоих</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 наборах сканирований, вероятно, исходит не со стороны целевой звезды. </a:t>
            </a:r>
            <a:endParaRPr lang="en-US" sz="2000" dirty="0">
              <a:latin typeface="Times New Roman" panose="02020603050405020304" pitchFamily="18" charset="0"/>
              <a:cs typeface="Times New Roman" panose="02020603050405020304" pitchFamily="18" charset="0"/>
            </a:endParaRPr>
          </a:p>
          <a:p>
            <a:pPr marL="180000" indent="180000">
              <a:lnSpc>
                <a:spcPct val="110000"/>
              </a:lnSpc>
            </a:pPr>
            <a:r>
              <a:rPr lang="ru-RU" sz="2000" dirty="0">
                <a:latin typeface="Times New Roman" panose="02020603050405020304" pitchFamily="18" charset="0"/>
                <a:cs typeface="Times New Roman" panose="02020603050405020304" pitchFamily="18" charset="0"/>
              </a:rPr>
              <a:t>Во-вторых, фильтр отбрасывает сигналы, которые не меняют свою частоту, потому что это означает, что они, вероятно, находятся поблизости от телескопа. Источник в движении должен иметь сигнал, указывающий на движение, подобный изменению высоты звука сирены проезжающей пожарной машины. Эти два фильтра довольно эффективны, однако, их можно улучшить. Результирующий фильтр, несомненно, пропускает полезные сигналы, особенно те, которые имеют сложную временную или частотную структуру, и те, которые находятся в областях спектра с большим количеством помех.</a:t>
            </a:r>
          </a:p>
        </p:txBody>
      </p:sp>
    </p:spTree>
    <p:extLst>
      <p:ext uri="{BB962C8B-B14F-4D97-AF65-F5344CB8AC3E}">
        <p14:creationId xmlns:p14="http://schemas.microsoft.com/office/powerpoint/2010/main" val="728429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6829FC-C1A5-4362-B8A4-52E8259D9F83}"/>
              </a:ext>
            </a:extLst>
          </p:cNvPr>
          <p:cNvSpPr>
            <a:spLocks noGrp="1"/>
          </p:cNvSpPr>
          <p:nvPr>
            <p:ph type="title"/>
          </p:nvPr>
        </p:nvSpPr>
        <p:spPr>
          <a:xfrm>
            <a:off x="-3372555" y="-213313"/>
            <a:ext cx="10515600" cy="1325563"/>
          </a:xfrm>
        </p:spPr>
        <p:txBody>
          <a:bodyPr>
            <a:normAutofit/>
          </a:bodyPr>
          <a:lstStyle/>
          <a:p>
            <a:pPr algn="ctr"/>
            <a:r>
              <a:rPr lang="ru-RU" sz="2800" dirty="0">
                <a:latin typeface="Times New Roman" panose="02020603050405020304" pitchFamily="18" charset="0"/>
                <a:cs typeface="Times New Roman" panose="02020603050405020304" pitchFamily="18" charset="0"/>
              </a:rPr>
              <a:t>Немного о данных.</a:t>
            </a:r>
          </a:p>
        </p:txBody>
      </p:sp>
      <p:sp>
        <p:nvSpPr>
          <p:cNvPr id="3" name="Объект 2">
            <a:extLst>
              <a:ext uri="{FF2B5EF4-FFF2-40B4-BE49-F238E27FC236}">
                <a16:creationId xmlns:a16="http://schemas.microsoft.com/office/drawing/2014/main" id="{DE6D2C3E-F6EB-46D4-8771-FA1FA47FA4BD}"/>
              </a:ext>
            </a:extLst>
          </p:cNvPr>
          <p:cNvSpPr>
            <a:spLocks noGrp="1"/>
          </p:cNvSpPr>
          <p:nvPr>
            <p:ph idx="1"/>
          </p:nvPr>
        </p:nvSpPr>
        <p:spPr>
          <a:xfrm>
            <a:off x="0" y="797669"/>
            <a:ext cx="7143045" cy="5914416"/>
          </a:xfrm>
        </p:spPr>
        <p:txBody>
          <a:bodyPr>
            <a:noAutofit/>
          </a:bodyPr>
          <a:lstStyle/>
          <a:p>
            <a:pPr marL="180000" indent="180000">
              <a:lnSpc>
                <a:spcPct val="110000"/>
              </a:lnSpc>
            </a:pPr>
            <a:r>
              <a:rPr lang="ru-RU" sz="2000" dirty="0">
                <a:latin typeface="Times New Roman" panose="02020603050405020304" pitchFamily="18" charset="0"/>
                <a:cs typeface="Times New Roman" panose="02020603050405020304" pitchFamily="18" charset="0"/>
              </a:rPr>
              <a:t>Инструментом </a:t>
            </a:r>
            <a:r>
              <a:rPr lang="en-US" sz="2000" dirty="0">
                <a:latin typeface="Times New Roman" panose="02020603050405020304" pitchFamily="18" charset="0"/>
                <a:cs typeface="Times New Roman" panose="02020603050405020304" pitchFamily="18" charset="0"/>
              </a:rPr>
              <a:t>Breakthrough Listen </a:t>
            </a:r>
            <a:r>
              <a:rPr lang="ru-RU" sz="2000" dirty="0">
                <a:latin typeface="Times New Roman" panose="02020603050405020304" pitchFamily="18" charset="0"/>
                <a:cs typeface="Times New Roman" panose="02020603050405020304" pitchFamily="18" charset="0"/>
              </a:rPr>
              <a:t> на телескопе Green Bank (GBT) является цифровой спектрометр, который принимает поступающие необработанные данные с телескопа (в объеме сотен ТБ в день) и выполняет преобразование Фурье для создания спектрограммы. Эти спектрограммы, также называемые файлами банка фильтров или динамическими спектрами, состоят из измерений интенсивности сигнала в зависимости от частоты и времени. </a:t>
            </a:r>
          </a:p>
          <a:p>
            <a:pPr marL="180000" indent="180000">
              <a:lnSpc>
                <a:spcPct val="110000"/>
              </a:lnSpc>
            </a:pPr>
            <a:r>
              <a:rPr lang="ru-RU" sz="2000" dirty="0">
                <a:latin typeface="Times New Roman" panose="02020603050405020304" pitchFamily="18" charset="0"/>
                <a:cs typeface="Times New Roman" panose="02020603050405020304" pitchFamily="18" charset="0"/>
              </a:rPr>
              <a:t>Справа приведен пример FM-радиосигнала. Это не от GBT, а от небольшой антенны, подключенной к </a:t>
            </a:r>
            <a:r>
              <a:rPr lang="ru-RU" sz="2000" dirty="0" err="1">
                <a:latin typeface="Times New Roman" panose="02020603050405020304" pitchFamily="18" charset="0"/>
                <a:cs typeface="Times New Roman" panose="02020603050405020304" pitchFamily="18" charset="0"/>
              </a:rPr>
              <a:t>программно</a:t>
            </a:r>
            <a:r>
              <a:rPr lang="ru-RU" sz="2000" dirty="0">
                <a:latin typeface="Times New Roman" panose="02020603050405020304" pitchFamily="18" charset="0"/>
                <a:cs typeface="Times New Roman" panose="02020603050405020304" pitchFamily="18" charset="0"/>
              </a:rPr>
              <a:t> определяемому радио-ключу (комплект стоимостью 20 долларов, который вы можете подключить к своему ноутбуку для приема сигналов). Данные, которые мы получаем от GBT, очень похожи, но разделены на большее количество частотных каналов, охватывающих гораздо более широкий мгновенный диапазон частот и с гораздо лучшей чувствительностью.</a:t>
            </a:r>
          </a:p>
        </p:txBody>
      </p:sp>
      <p:pic>
        <p:nvPicPr>
          <p:cNvPr id="5" name="Рисунок 4">
            <a:extLst>
              <a:ext uri="{FF2B5EF4-FFF2-40B4-BE49-F238E27FC236}">
                <a16:creationId xmlns:a16="http://schemas.microsoft.com/office/drawing/2014/main" id="{2673EFBE-08DF-43F7-9C52-F8217A3FE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045" y="1469572"/>
            <a:ext cx="5048955" cy="3559628"/>
          </a:xfrm>
          <a:prstGeom prst="rect">
            <a:avLst/>
          </a:prstGeom>
        </p:spPr>
      </p:pic>
      <p:sp>
        <p:nvSpPr>
          <p:cNvPr id="6" name="TextBox 5">
            <a:extLst>
              <a:ext uri="{FF2B5EF4-FFF2-40B4-BE49-F238E27FC236}">
                <a16:creationId xmlns:a16="http://schemas.microsoft.com/office/drawing/2014/main" id="{A178ABA3-3BDE-45DE-B8A6-AA1134CCED1D}"/>
              </a:ext>
            </a:extLst>
          </p:cNvPr>
          <p:cNvSpPr txBox="1"/>
          <p:nvPr/>
        </p:nvSpPr>
        <p:spPr>
          <a:xfrm>
            <a:off x="7421627" y="5029200"/>
            <a:ext cx="4491789" cy="307777"/>
          </a:xfrm>
          <a:prstGeom prst="rect">
            <a:avLst/>
          </a:prstGeom>
          <a:noFill/>
        </p:spPr>
        <p:txBody>
          <a:bodyPr wrap="square" rtlCol="0">
            <a:spAutoFit/>
          </a:bodyPr>
          <a:lstStyle/>
          <a:p>
            <a:pPr algn="ctr"/>
            <a:r>
              <a:rPr lang="en-US" sz="1400" i="1" dirty="0">
                <a:solidFill>
                  <a:srgbClr val="191000"/>
                </a:solidFill>
                <a:latin typeface="Times New Roman" panose="02020603050405020304" pitchFamily="18" charset="0"/>
                <a:cs typeface="Times New Roman" panose="02020603050405020304" pitchFamily="18" charset="0"/>
              </a:rPr>
              <a:t>FM-</a:t>
            </a:r>
            <a:r>
              <a:rPr lang="ru-RU" sz="1400" i="1" dirty="0">
                <a:solidFill>
                  <a:srgbClr val="191000"/>
                </a:solidFill>
                <a:latin typeface="Times New Roman" panose="02020603050405020304" pitchFamily="18" charset="0"/>
                <a:cs typeface="Times New Roman" panose="02020603050405020304" pitchFamily="18" charset="0"/>
              </a:rPr>
              <a:t>радиосигнал</a:t>
            </a:r>
            <a:endParaRPr lang="ru-RU" sz="1400" dirty="0"/>
          </a:p>
        </p:txBody>
      </p:sp>
    </p:spTree>
    <p:extLst>
      <p:ext uri="{BB962C8B-B14F-4D97-AF65-F5344CB8AC3E}">
        <p14:creationId xmlns:p14="http://schemas.microsoft.com/office/powerpoint/2010/main" val="1287660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F1B3ABB0-4E6A-4F62-A127-B738B8C12E54}"/>
              </a:ext>
            </a:extLst>
          </p:cNvPr>
          <p:cNvSpPr>
            <a:spLocks noGrp="1"/>
          </p:cNvSpPr>
          <p:nvPr>
            <p:ph idx="1"/>
          </p:nvPr>
        </p:nvSpPr>
        <p:spPr>
          <a:xfrm>
            <a:off x="315684" y="293913"/>
            <a:ext cx="8371115" cy="6368143"/>
          </a:xfrm>
        </p:spPr>
        <p:txBody>
          <a:bodyPr>
            <a:noAutofit/>
          </a:bodyPr>
          <a:lstStyle/>
          <a:p>
            <a:pPr marL="180000" indent="180000">
              <a:lnSpc>
                <a:spcPct val="120000"/>
              </a:lnSpc>
            </a:pPr>
            <a:r>
              <a:rPr lang="ru-RU" sz="1800" dirty="0">
                <a:latin typeface="Times New Roman" panose="02020603050405020304" pitchFamily="18" charset="0"/>
                <a:cs typeface="Times New Roman" panose="02020603050405020304" pitchFamily="18" charset="0"/>
              </a:rPr>
              <a:t>Проект команды </a:t>
            </a:r>
            <a:r>
              <a:rPr lang="en-US" sz="1800" dirty="0">
                <a:latin typeface="Times New Roman" panose="02020603050405020304" pitchFamily="18" charset="0"/>
                <a:cs typeface="Times New Roman" panose="02020603050405020304" pitchFamily="18" charset="0"/>
              </a:rPr>
              <a:t>Listen </a:t>
            </a:r>
            <a:r>
              <a:rPr lang="ru-RU" sz="1800" dirty="0">
                <a:latin typeface="Times New Roman" panose="02020603050405020304" pitchFamily="18" charset="0"/>
                <a:cs typeface="Times New Roman" panose="02020603050405020304" pitchFamily="18" charset="0"/>
              </a:rPr>
              <a:t>генерирует более 1 ПБ спектрограмм в год; отдельные файлы банка фильтров могут иметь размер в десятки ГБ. При подготовке данных для соревнования на </a:t>
            </a:r>
            <a:r>
              <a:rPr lang="en-US" sz="1800" dirty="0">
                <a:latin typeface="Times New Roman" panose="02020603050405020304" pitchFamily="18" charset="0"/>
                <a:cs typeface="Times New Roman" panose="02020603050405020304" pitchFamily="18" charset="0"/>
              </a:rPr>
              <a:t>Kaggle </a:t>
            </a:r>
            <a:r>
              <a:rPr lang="ru-RU" sz="1800" dirty="0">
                <a:latin typeface="Times New Roman" panose="02020603050405020304" pitchFamily="18" charset="0"/>
                <a:cs typeface="Times New Roman" panose="02020603050405020304" pitchFamily="18" charset="0"/>
              </a:rPr>
              <a:t>от большинства метаданных отказались и просто представили массивы </a:t>
            </a:r>
            <a:r>
              <a:rPr lang="ru-RU" sz="1800" dirty="0" err="1">
                <a:latin typeface="Times New Roman" panose="02020603050405020304" pitchFamily="18" charset="0"/>
                <a:cs typeface="Times New Roman" panose="02020603050405020304" pitchFamily="18" charset="0"/>
              </a:rPr>
              <a:t>numpy</a:t>
            </a:r>
            <a:r>
              <a:rPr lang="ru-RU" sz="1800" dirty="0">
                <a:latin typeface="Times New Roman" panose="02020603050405020304" pitchFamily="18" charset="0"/>
                <a:cs typeface="Times New Roman" panose="02020603050405020304" pitchFamily="18" charset="0"/>
              </a:rPr>
              <a:t>, состоящие из небольших областей спектрограмм, которые они называют “фрагментами”. </a:t>
            </a:r>
          </a:p>
          <a:p>
            <a:pPr marL="180000" indent="180000">
              <a:lnSpc>
                <a:spcPct val="120000"/>
              </a:lnSpc>
            </a:pPr>
            <a:r>
              <a:rPr lang="ru-RU" sz="1800" dirty="0">
                <a:latin typeface="Times New Roman" panose="02020603050405020304" pitchFamily="18" charset="0"/>
                <a:cs typeface="Times New Roman" panose="02020603050405020304" pitchFamily="18" charset="0"/>
              </a:rPr>
              <a:t>Главным препятствием при поиске именно тех «полезных» сигналов является то, что наши собственные человеческие технологии (не только радиостанции, но и маршрутизаторы </a:t>
            </a:r>
            <a:r>
              <a:rPr lang="ru-RU" sz="1800" dirty="0" err="1">
                <a:latin typeface="Times New Roman" panose="02020603050405020304" pitchFamily="18" charset="0"/>
                <a:cs typeface="Times New Roman" panose="02020603050405020304" pitchFamily="18" charset="0"/>
              </a:rPr>
              <a:t>Wi</a:t>
            </a:r>
            <a:r>
              <a:rPr lang="ru-RU" sz="1800" dirty="0">
                <a:latin typeface="Times New Roman" panose="02020603050405020304" pitchFamily="18" charset="0"/>
                <a:cs typeface="Times New Roman" panose="02020603050405020304" pitchFamily="18" charset="0"/>
              </a:rPr>
              <a:t>-Fi, мобильные телефоны и даже электроника, которые специально не предназначены для передачи радиосигналов) также излучают радиосигналы. Эти сигналы представляют собой “радиочастотные помехи”.</a:t>
            </a:r>
          </a:p>
          <a:p>
            <a:pPr marL="180000" indent="180000">
              <a:lnSpc>
                <a:spcPct val="120000"/>
              </a:lnSpc>
            </a:pPr>
            <a:r>
              <a:rPr lang="ru-RU" sz="1800" dirty="0">
                <a:latin typeface="Times New Roman" panose="02020603050405020304" pitchFamily="18" charset="0"/>
                <a:cs typeface="Times New Roman" panose="02020603050405020304" pitchFamily="18" charset="0"/>
              </a:rPr>
              <a:t>Один из методов поиска, который уже был упомянут ранее –заключается в чередовании наблюдений нашей основной целевой звезды с наблюдениями трех близлежащих звезд: 5 минут на звезде “А”, затем 5 минут на звезде “В”, затем обратно к звезде “А” в течение 5 минут, затем “С”, затем обратно к “А”, затем заканчивая 5 минутами на звезде “D”. Один набор из шести наблюдений (ABACAD) называется “каденцией". Поскольку для соревнования дан небольшой диапазон частот для каждой каденции, эти наборы данных, которые предоставляется анализировать, называются  “фрагментами каденции”.</a:t>
            </a:r>
          </a:p>
        </p:txBody>
      </p:sp>
      <p:pic>
        <p:nvPicPr>
          <p:cNvPr id="4" name="Объект 4">
            <a:extLst>
              <a:ext uri="{FF2B5EF4-FFF2-40B4-BE49-F238E27FC236}">
                <a16:creationId xmlns:a16="http://schemas.microsoft.com/office/drawing/2014/main" id="{D43E681D-B889-4E85-A4CA-AD3F6ACDF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6816" y="500305"/>
            <a:ext cx="2731784" cy="3982334"/>
          </a:xfrm>
          <a:prstGeom prst="rect">
            <a:avLst/>
          </a:prstGeom>
        </p:spPr>
      </p:pic>
      <p:sp>
        <p:nvSpPr>
          <p:cNvPr id="2" name="TextBox 1">
            <a:extLst>
              <a:ext uri="{FF2B5EF4-FFF2-40B4-BE49-F238E27FC236}">
                <a16:creationId xmlns:a16="http://schemas.microsoft.com/office/drawing/2014/main" id="{74563191-6D93-458B-AF89-E95B7AD0F994}"/>
              </a:ext>
            </a:extLst>
          </p:cNvPr>
          <p:cNvSpPr txBox="1"/>
          <p:nvPr/>
        </p:nvSpPr>
        <p:spPr>
          <a:xfrm>
            <a:off x="9270761" y="4718956"/>
            <a:ext cx="1803314" cy="1569660"/>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Id = </a:t>
            </a:r>
            <a:r>
              <a:rPr lang="ru-RU" sz="1600" dirty="0">
                <a:latin typeface="Times New Roman" panose="02020603050405020304" pitchFamily="18" charset="0"/>
                <a:cs typeface="Times New Roman" panose="02020603050405020304" pitchFamily="18" charset="0"/>
              </a:rPr>
              <a:t>тот самый</a:t>
            </a:r>
          </a:p>
          <a:p>
            <a:r>
              <a:rPr lang="ru-RU"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numpy</a:t>
            </a:r>
            <a:r>
              <a:rPr lang="ru-RU" sz="1600" dirty="0">
                <a:latin typeface="Times New Roman" panose="02020603050405020304" pitchFamily="18" charset="0"/>
                <a:cs typeface="Times New Roman" panose="02020603050405020304" pitchFamily="18" charset="0"/>
              </a:rPr>
              <a:t> массив,</a:t>
            </a:r>
          </a:p>
          <a:p>
            <a:r>
              <a:rPr lang="en-US" sz="1600" dirty="0">
                <a:latin typeface="Times New Roman" panose="02020603050405020304" pitchFamily="18" charset="0"/>
                <a:cs typeface="Times New Roman" panose="02020603050405020304" pitchFamily="18" charset="0"/>
              </a:rPr>
              <a:t>Target </a:t>
            </a:r>
            <a:r>
              <a:rPr lang="ru-RU" sz="1600" dirty="0">
                <a:latin typeface="Times New Roman" panose="02020603050405020304" pitchFamily="18" charset="0"/>
                <a:cs typeface="Times New Roman" panose="02020603050405020304" pitchFamily="18" charset="0"/>
              </a:rPr>
              <a:t>– разбиение</a:t>
            </a:r>
          </a:p>
          <a:p>
            <a:r>
              <a:rPr lang="ru-RU" sz="1600" dirty="0">
                <a:latin typeface="Times New Roman" panose="02020603050405020304" pitchFamily="18" charset="0"/>
                <a:cs typeface="Times New Roman" panose="02020603050405020304" pitchFamily="18" charset="0"/>
              </a:rPr>
              <a:t> на тестовые</a:t>
            </a:r>
          </a:p>
          <a:p>
            <a:r>
              <a:rPr lang="ru-RU" sz="1600" dirty="0">
                <a:latin typeface="Times New Roman" panose="02020603050405020304" pitchFamily="18" charset="0"/>
                <a:cs typeface="Times New Roman" panose="02020603050405020304" pitchFamily="18" charset="0"/>
              </a:rPr>
              <a:t> и тренировочные</a:t>
            </a:r>
          </a:p>
          <a:p>
            <a:r>
              <a:rPr lang="ru-RU" sz="1600" dirty="0">
                <a:latin typeface="Times New Roman" panose="02020603050405020304" pitchFamily="18" charset="0"/>
                <a:cs typeface="Times New Roman" panose="02020603050405020304" pitchFamily="18" charset="0"/>
              </a:rPr>
              <a:t> данные</a:t>
            </a:r>
          </a:p>
        </p:txBody>
      </p:sp>
    </p:spTree>
    <p:extLst>
      <p:ext uri="{BB962C8B-B14F-4D97-AF65-F5344CB8AC3E}">
        <p14:creationId xmlns:p14="http://schemas.microsoft.com/office/powerpoint/2010/main" val="958654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BE1416-CCDD-4C5A-91D3-04A7AA2C083F}"/>
              </a:ext>
            </a:extLst>
          </p:cNvPr>
          <p:cNvSpPr>
            <a:spLocks noGrp="1"/>
          </p:cNvSpPr>
          <p:nvPr>
            <p:ph type="title"/>
          </p:nvPr>
        </p:nvSpPr>
        <p:spPr>
          <a:xfrm>
            <a:off x="838200" y="18255"/>
            <a:ext cx="10515600" cy="1325563"/>
          </a:xfrm>
        </p:spPr>
        <p:txBody>
          <a:bodyPr/>
          <a:lstStyle/>
          <a:p>
            <a:pPr algn="ctr"/>
            <a:r>
              <a:rPr lang="ru-RU" dirty="0">
                <a:latin typeface="Times New Roman" panose="02020603050405020304" pitchFamily="18" charset="0"/>
                <a:cs typeface="Times New Roman" panose="02020603050405020304" pitchFamily="18" charset="0"/>
              </a:rPr>
              <a:t>Пример внеземного сигнала</a:t>
            </a:r>
          </a:p>
        </p:txBody>
      </p:sp>
      <p:sp>
        <p:nvSpPr>
          <p:cNvPr id="3" name="Объект 2">
            <a:extLst>
              <a:ext uri="{FF2B5EF4-FFF2-40B4-BE49-F238E27FC236}">
                <a16:creationId xmlns:a16="http://schemas.microsoft.com/office/drawing/2014/main" id="{BBDE76F3-C8BA-4F36-BB5E-7B2B36DAAB0C}"/>
              </a:ext>
            </a:extLst>
          </p:cNvPr>
          <p:cNvSpPr>
            <a:spLocks noGrp="1"/>
          </p:cNvSpPr>
          <p:nvPr>
            <p:ph idx="1"/>
          </p:nvPr>
        </p:nvSpPr>
        <p:spPr>
          <a:xfrm>
            <a:off x="179613" y="1077687"/>
            <a:ext cx="6887221" cy="5208814"/>
          </a:xfrm>
        </p:spPr>
        <p:txBody>
          <a:bodyPr>
            <a:noAutofit/>
          </a:bodyPr>
          <a:lstStyle/>
          <a:p>
            <a:pPr marL="180000" indent="180000">
              <a:lnSpc>
                <a:spcPct val="100000"/>
              </a:lnSpc>
            </a:pPr>
            <a:r>
              <a:rPr lang="ru-RU" sz="2000" dirty="0"/>
              <a:t>Это космический корабль "Вояджер-1". Несмотря на то, что он находится в 20 миллиардах километров от Земли, он четко улавливается телескопом Грин Бэнк. Первая, третья и пятая фрагменты – это  цель " А " (в данном случае космический корабль). Желтая диагональная линия - это радиосигнал, исходящий от "Вояджера". Он обнаруживается, когда мы просматриваем зону в которой находится космический корабль, и исчезает, когда мы направляем нашу сканирующую решетку в сторону. На этом графике это диагональная линия, потому что относительное движение Земли и космического корабля создает доплеровский дрейф, в результате чего частота меняется со временем. Как оказалось, это еще один возможный способ убрать радиочастотные помехи, которые, как правило не движутся и имеют постоянную частоту с течением времени.</a:t>
            </a:r>
          </a:p>
        </p:txBody>
      </p:sp>
      <p:pic>
        <p:nvPicPr>
          <p:cNvPr id="8" name="Рисунок 7">
            <a:extLst>
              <a:ext uri="{FF2B5EF4-FFF2-40B4-BE49-F238E27FC236}">
                <a16:creationId xmlns:a16="http://schemas.microsoft.com/office/drawing/2014/main" id="{51DCE946-7270-46D0-B239-EE3DF2E40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6835" y="1077687"/>
            <a:ext cx="5125165" cy="5077534"/>
          </a:xfrm>
          <a:prstGeom prst="rect">
            <a:avLst/>
          </a:prstGeom>
        </p:spPr>
      </p:pic>
      <p:sp>
        <p:nvSpPr>
          <p:cNvPr id="5" name="TextBox 4">
            <a:extLst>
              <a:ext uri="{FF2B5EF4-FFF2-40B4-BE49-F238E27FC236}">
                <a16:creationId xmlns:a16="http://schemas.microsoft.com/office/drawing/2014/main" id="{5F78540E-718C-4FAA-9A0D-32B5076F8E27}"/>
              </a:ext>
            </a:extLst>
          </p:cNvPr>
          <p:cNvSpPr txBox="1"/>
          <p:nvPr/>
        </p:nvSpPr>
        <p:spPr>
          <a:xfrm>
            <a:off x="7383522" y="6155221"/>
            <a:ext cx="4491789" cy="523220"/>
          </a:xfrm>
          <a:prstGeom prst="rect">
            <a:avLst/>
          </a:prstGeom>
          <a:noFill/>
        </p:spPr>
        <p:txBody>
          <a:bodyPr wrap="square" rtlCol="0">
            <a:spAutoFit/>
          </a:bodyPr>
          <a:lstStyle/>
          <a:p>
            <a:pPr algn="ctr"/>
            <a:r>
              <a:rPr lang="ru-RU" sz="1400" i="1" dirty="0">
                <a:solidFill>
                  <a:srgbClr val="191000"/>
                </a:solidFill>
                <a:latin typeface="Times New Roman" panose="02020603050405020304" pitchFamily="18" charset="0"/>
                <a:cs typeface="Times New Roman" panose="02020603050405020304" pitchFamily="18" charset="0"/>
              </a:rPr>
              <a:t>Пример фильтрации сигнала от внеземного объекта (Вояджер-1)</a:t>
            </a:r>
            <a:endParaRPr lang="ru-RU" sz="1400" dirty="0"/>
          </a:p>
        </p:txBody>
      </p:sp>
    </p:spTree>
    <p:extLst>
      <p:ext uri="{BB962C8B-B14F-4D97-AF65-F5344CB8AC3E}">
        <p14:creationId xmlns:p14="http://schemas.microsoft.com/office/powerpoint/2010/main" val="2164089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C070AD-CC58-4D50-BD77-24AA8C26B32E}"/>
              </a:ext>
            </a:extLst>
          </p:cNvPr>
          <p:cNvSpPr>
            <a:spLocks noGrp="1"/>
          </p:cNvSpPr>
          <p:nvPr>
            <p:ph type="title"/>
          </p:nvPr>
        </p:nvSpPr>
        <p:spPr>
          <a:xfrm>
            <a:off x="-4071142" y="-107611"/>
            <a:ext cx="10515600" cy="1325563"/>
          </a:xfrm>
        </p:spPr>
        <p:txBody>
          <a:bodyPr>
            <a:normAutofit/>
          </a:bodyPr>
          <a:lstStyle/>
          <a:p>
            <a:pPr algn="ctr"/>
            <a:r>
              <a:rPr lang="ru-RU" sz="2800" dirty="0">
                <a:latin typeface="Times New Roman" panose="02020603050405020304" pitchFamily="18" charset="0"/>
                <a:cs typeface="Times New Roman" panose="02020603050405020304" pitchFamily="18" charset="0"/>
              </a:rPr>
              <a:t>Задача.</a:t>
            </a:r>
          </a:p>
        </p:txBody>
      </p:sp>
      <p:sp>
        <p:nvSpPr>
          <p:cNvPr id="3" name="Объект 2">
            <a:extLst>
              <a:ext uri="{FF2B5EF4-FFF2-40B4-BE49-F238E27FC236}">
                <a16:creationId xmlns:a16="http://schemas.microsoft.com/office/drawing/2014/main" id="{02E373EC-1DE6-4161-8726-090675CF451C}"/>
              </a:ext>
            </a:extLst>
          </p:cNvPr>
          <p:cNvSpPr>
            <a:spLocks noGrp="1"/>
          </p:cNvSpPr>
          <p:nvPr>
            <p:ph idx="1"/>
          </p:nvPr>
        </p:nvSpPr>
        <p:spPr>
          <a:xfrm>
            <a:off x="381694" y="904251"/>
            <a:ext cx="10951029" cy="5049498"/>
          </a:xfrm>
        </p:spPr>
        <p:txBody>
          <a:bodyPr>
            <a:noAutofit/>
          </a:bodyPr>
          <a:lstStyle/>
          <a:p>
            <a:pPr marL="180000" indent="180000">
              <a:lnSpc>
                <a:spcPct val="120000"/>
              </a:lnSpc>
            </a:pPr>
            <a:r>
              <a:rPr lang="ru-RU" sz="2000" dirty="0">
                <a:latin typeface="Times New Roman" panose="02020603050405020304" pitchFamily="18" charset="0"/>
                <a:cs typeface="Times New Roman" panose="02020603050405020304" pitchFamily="18" charset="0"/>
              </a:rPr>
              <a:t>Команда </a:t>
            </a:r>
            <a:r>
              <a:rPr lang="en-US" sz="2000" dirty="0">
                <a:latin typeface="Times New Roman" panose="02020603050405020304" pitchFamily="18" charset="0"/>
                <a:cs typeface="Times New Roman" panose="02020603050405020304" pitchFamily="18" charset="0"/>
              </a:rPr>
              <a:t>Listen</a:t>
            </a:r>
            <a:r>
              <a:rPr lang="ru-RU" sz="2000" dirty="0">
                <a:latin typeface="Times New Roman" panose="02020603050405020304" pitchFamily="18" charset="0"/>
                <a:cs typeface="Times New Roman" panose="02020603050405020304" pitchFamily="18" charset="0"/>
              </a:rPr>
              <a:t> взяла десятки тысяч фрагментов каденции, которые они называют «стогом сена», и спрятали среди них «иголки». Некоторые из этих «игл» похожи на сигнал Voyager 1 выше, и их, как утверждают </a:t>
            </a:r>
            <a:r>
              <a:rPr lang="en-US" sz="2000" dirty="0">
                <a:latin typeface="Times New Roman" panose="02020603050405020304" pitchFamily="18" charset="0"/>
                <a:cs typeface="Times New Roman" panose="02020603050405020304" pitchFamily="18" charset="0"/>
              </a:rPr>
              <a:t>Listen,</a:t>
            </a:r>
            <a:r>
              <a:rPr lang="ru-RU" sz="2000" dirty="0">
                <a:latin typeface="Times New Roman" panose="02020603050405020304" pitchFamily="18" charset="0"/>
                <a:cs typeface="Times New Roman" panose="02020603050405020304" pitchFamily="18" charset="0"/>
              </a:rPr>
              <a:t> должно быть легко обнаружить даже с помощью классических алгоритмов обнаружения</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Другие скрыты в шумных областях спектра и обнаружить их будет сложнее, даже если они могут быть относительно очевидны при визуальном осмотре. </a:t>
            </a:r>
          </a:p>
          <a:p>
            <a:pPr marL="180000" indent="180000">
              <a:lnSpc>
                <a:spcPct val="120000"/>
              </a:lnSpc>
            </a:pPr>
            <a:r>
              <a:rPr lang="ru-RU" sz="2000" dirty="0">
                <a:latin typeface="Times New Roman" panose="02020603050405020304" pitchFamily="18" charset="0"/>
                <a:cs typeface="Times New Roman" panose="02020603050405020304" pitchFamily="18" charset="0"/>
              </a:rPr>
              <a:t>После того, как выполнена инъекция сигнала, каждый фрагмент нормализуется, так что, вероятно, не получится идентифицировать большинство «игл», просто ища избыточную энергию в соответствующем массиве. Вероятно, понадобится более тонкий алгоритм, который ищет закономерности, которые появляются только в целевых наблюдениях. </a:t>
            </a:r>
          </a:p>
          <a:p>
            <a:pPr marL="180000" indent="180000">
              <a:lnSpc>
                <a:spcPct val="120000"/>
              </a:lnSpc>
            </a:pPr>
            <a:r>
              <a:rPr lang="ru-RU" sz="2000" dirty="0">
                <a:latin typeface="Times New Roman" panose="02020603050405020304" pitchFamily="18" charset="0"/>
                <a:cs typeface="Times New Roman" panose="02020603050405020304" pitchFamily="18" charset="0"/>
              </a:rPr>
              <a:t>Не все “иглы” выглядят как диагональные линии, и они могут отсутствовать во всех трех наблюдениях “А”, но их объединяет то, что они присутствуют только в некоторых или во всех наблюдениях “А” (панели 1, 3 и 5 в фрагментах каденции). Задача состоит в том, чтобы обучить алгоритм поиску как можно большего количества «иголок», минимизируя при этом количество ложных срабатываний из «стога сена».</a:t>
            </a:r>
          </a:p>
        </p:txBody>
      </p:sp>
    </p:spTree>
    <p:extLst>
      <p:ext uri="{BB962C8B-B14F-4D97-AF65-F5344CB8AC3E}">
        <p14:creationId xmlns:p14="http://schemas.microsoft.com/office/powerpoint/2010/main" val="1724700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8AD0A1-BCFA-4ACA-A103-3ABA3CC80CBB}"/>
              </a:ext>
            </a:extLst>
          </p:cNvPr>
          <p:cNvSpPr>
            <a:spLocks noGrp="1"/>
          </p:cNvSpPr>
          <p:nvPr>
            <p:ph type="title"/>
          </p:nvPr>
        </p:nvSpPr>
        <p:spPr>
          <a:xfrm>
            <a:off x="330200" y="-103970"/>
            <a:ext cx="10515600" cy="1325563"/>
          </a:xfrm>
        </p:spPr>
        <p:txBody>
          <a:bodyPr>
            <a:normAutofit/>
          </a:bodyPr>
          <a:lstStyle/>
          <a:p>
            <a:r>
              <a:rPr lang="ru-RU" sz="2800" dirty="0">
                <a:latin typeface="Times New Roman" panose="02020603050405020304" pitchFamily="18" charset="0"/>
                <a:cs typeface="Times New Roman" panose="02020603050405020304" pitchFamily="18" charset="0"/>
              </a:rPr>
              <a:t>Данные.</a:t>
            </a:r>
          </a:p>
        </p:txBody>
      </p:sp>
      <p:sp>
        <p:nvSpPr>
          <p:cNvPr id="3" name="Объект 2">
            <a:extLst>
              <a:ext uri="{FF2B5EF4-FFF2-40B4-BE49-F238E27FC236}">
                <a16:creationId xmlns:a16="http://schemas.microsoft.com/office/drawing/2014/main" id="{CDF0B346-FAA6-4459-A4D1-9DBB441A024E}"/>
              </a:ext>
            </a:extLst>
          </p:cNvPr>
          <p:cNvSpPr>
            <a:spLocks noGrp="1"/>
          </p:cNvSpPr>
          <p:nvPr>
            <p:ph idx="1"/>
          </p:nvPr>
        </p:nvSpPr>
        <p:spPr>
          <a:xfrm>
            <a:off x="330199" y="897468"/>
            <a:ext cx="11235267" cy="1325564"/>
          </a:xfrm>
        </p:spPr>
        <p:txBody>
          <a:bodyPr>
            <a:normAutofit/>
          </a:bodyPr>
          <a:lstStyle/>
          <a:p>
            <a:r>
              <a:rPr lang="ru-RU" sz="2000" dirty="0">
                <a:latin typeface="Times New Roman" panose="02020603050405020304" pitchFamily="18" charset="0"/>
                <a:cs typeface="Times New Roman" panose="02020603050405020304" pitchFamily="18" charset="0"/>
              </a:rPr>
              <a:t>Создадим класс </a:t>
            </a:r>
            <a:r>
              <a:rPr lang="en-US" sz="2000" dirty="0" err="1">
                <a:latin typeface="Times New Roman" panose="02020603050405020304" pitchFamily="18" charset="0"/>
                <a:cs typeface="Times New Roman" panose="02020603050405020304" pitchFamily="18" charset="0"/>
              </a:rPr>
              <a:t>DataGenerator</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который будет генерировать данные для </a:t>
            </a:r>
            <a:r>
              <a:rPr lang="en-US" sz="2000" dirty="0" err="1">
                <a:latin typeface="Times New Roman" panose="02020603050405020304" pitchFamily="18" charset="0"/>
                <a:cs typeface="Times New Roman" panose="02020603050405020304" pitchFamily="18" charset="0"/>
              </a:rPr>
              <a:t>Keras</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По умолчанию, его метод инициализации будет иметь следующие параметры:</a:t>
            </a:r>
          </a:p>
          <a:p>
            <a:pPr marL="0" indent="0">
              <a:buNone/>
            </a:pPr>
            <a:endParaRPr lang="ru-RU" sz="2000" dirty="0">
              <a:latin typeface="Times New Roman" panose="02020603050405020304" pitchFamily="18" charset="0"/>
              <a:cs typeface="Times New Roman" panose="02020603050405020304" pitchFamily="18" charset="0"/>
            </a:endParaRPr>
          </a:p>
          <a:p>
            <a:pPr marL="0" indent="0">
              <a:buNone/>
            </a:pPr>
            <a:endParaRPr lang="ru-RU" sz="2000" dirty="0">
              <a:latin typeface="Times New Roman" panose="02020603050405020304" pitchFamily="18" charset="0"/>
              <a:cs typeface="Times New Roman" panose="02020603050405020304" pitchFamily="18" charset="0"/>
            </a:endParaRPr>
          </a:p>
          <a:p>
            <a:pPr marL="0" indent="0">
              <a:buNone/>
            </a:pPr>
            <a:endParaRPr lang="ru-RU" sz="2000" dirty="0">
              <a:latin typeface="Times New Roman" panose="02020603050405020304" pitchFamily="18" charset="0"/>
              <a:cs typeface="Times New Roman" panose="02020603050405020304" pitchFamily="18" charset="0"/>
            </a:endParaRPr>
          </a:p>
          <a:p>
            <a:pPr marL="0" indent="0">
              <a:buNone/>
            </a:pPr>
            <a:endParaRPr lang="ru-RU" sz="2000" dirty="0">
              <a:latin typeface="Times New Roman" panose="02020603050405020304" pitchFamily="18" charset="0"/>
              <a:cs typeface="Times New Roman" panose="02020603050405020304" pitchFamily="18" charset="0"/>
            </a:endParaRPr>
          </a:p>
          <a:p>
            <a:pPr marL="0" indent="0">
              <a:buNone/>
            </a:pPr>
            <a:endParaRPr lang="ru-RU" sz="2000" dirty="0">
              <a:latin typeface="Times New Roman" panose="02020603050405020304" pitchFamily="18" charset="0"/>
              <a:cs typeface="Times New Roman" panose="02020603050405020304" pitchFamily="18" charset="0"/>
            </a:endParaRPr>
          </a:p>
        </p:txBody>
      </p:sp>
      <p:pic>
        <p:nvPicPr>
          <p:cNvPr id="9" name="Рисунок 8">
            <a:extLst>
              <a:ext uri="{FF2B5EF4-FFF2-40B4-BE49-F238E27FC236}">
                <a16:creationId xmlns:a16="http://schemas.microsoft.com/office/drawing/2014/main" id="{5EC79A78-F4D2-4094-9719-BCAD0F614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060" y="1918283"/>
            <a:ext cx="8105879" cy="3732633"/>
          </a:xfrm>
          <a:prstGeom prst="rect">
            <a:avLst/>
          </a:prstGeom>
        </p:spPr>
      </p:pic>
    </p:spTree>
    <p:extLst>
      <p:ext uri="{BB962C8B-B14F-4D97-AF65-F5344CB8AC3E}">
        <p14:creationId xmlns:p14="http://schemas.microsoft.com/office/powerpoint/2010/main" val="369362885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1783</TotalTime>
  <Words>2987</Words>
  <Application>Microsoft Office PowerPoint</Application>
  <PresentationFormat>Широкоэкранный</PresentationFormat>
  <Paragraphs>141</Paragraphs>
  <Slides>28</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28</vt:i4>
      </vt:variant>
    </vt:vector>
  </HeadingPairs>
  <TitlesOfParts>
    <vt:vector size="35" baseType="lpstr">
      <vt:lpstr>Arial</vt:lpstr>
      <vt:lpstr>Calibri</vt:lpstr>
      <vt:lpstr>Calibri Light</vt:lpstr>
      <vt:lpstr>Cambria Math</vt:lpstr>
      <vt:lpstr>Linux Libertine</vt:lpstr>
      <vt:lpstr>Times New Roman</vt:lpstr>
      <vt:lpstr>Тема Office</vt:lpstr>
      <vt:lpstr>SETI Breakthrough Listen – E.T. Search Signal</vt:lpstr>
      <vt:lpstr>SETI</vt:lpstr>
      <vt:lpstr>Breakthrough Listen </vt:lpstr>
      <vt:lpstr>Текущие методы фильтрации сообщений.</vt:lpstr>
      <vt:lpstr>Немного о данных.</vt:lpstr>
      <vt:lpstr>Презентация PowerPoint</vt:lpstr>
      <vt:lpstr>Пример внеземного сигнала</vt:lpstr>
      <vt:lpstr>Задача.</vt:lpstr>
      <vt:lpstr>Данные.</vt:lpstr>
      <vt:lpstr>Презентация PowerPoint</vt:lpstr>
      <vt:lpstr>Построение модели</vt:lpstr>
      <vt:lpstr>Презентация PowerPoint</vt:lpstr>
      <vt:lpstr>Презентация PowerPoint</vt:lpstr>
      <vt:lpstr>Learning Schedule</vt:lpstr>
      <vt:lpstr>Обучаем модель</vt:lpstr>
      <vt:lpstr>Презентация PowerPoint</vt:lpstr>
      <vt:lpstr>3.Data augmentation</vt:lpstr>
      <vt:lpstr>Презентация PowerPoint</vt:lpstr>
      <vt:lpstr> Grad-CAM: Visual Explanations from Deep Networks </vt:lpstr>
      <vt:lpstr>Презентация PowerPoint</vt:lpstr>
      <vt:lpstr>Пример отработки Grad Cam</vt:lpstr>
      <vt:lpstr>Строим Grad-CAM модель </vt:lpstr>
      <vt:lpstr>Презентация PowerPoint</vt:lpstr>
      <vt:lpstr>Презентация PowerPoint</vt:lpstr>
      <vt:lpstr>The Leak в данных команды Listen</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SETI Breakthrough Listen – E.T. Search Signal</dc:title>
  <dc:creator>User-PC</dc:creator>
  <cp:lastModifiedBy>User-PC</cp:lastModifiedBy>
  <cp:revision>102</cp:revision>
  <dcterms:created xsi:type="dcterms:W3CDTF">2021-09-03T05:42:32Z</dcterms:created>
  <dcterms:modified xsi:type="dcterms:W3CDTF">2021-09-27T10:13:36Z</dcterms:modified>
</cp:coreProperties>
</file>